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44"/>
  </p:notesMasterIdLst>
  <p:handoutMasterIdLst>
    <p:handoutMasterId r:id="rId45"/>
  </p:handoutMasterIdLst>
  <p:sldIdLst>
    <p:sldId id="527" r:id="rId6"/>
    <p:sldId id="260" r:id="rId7"/>
    <p:sldId id="261" r:id="rId8"/>
    <p:sldId id="262" r:id="rId9"/>
    <p:sldId id="517" r:id="rId10"/>
    <p:sldId id="265" r:id="rId11"/>
    <p:sldId id="518" r:id="rId12"/>
    <p:sldId id="519" r:id="rId13"/>
    <p:sldId id="520" r:id="rId14"/>
    <p:sldId id="521" r:id="rId15"/>
    <p:sldId id="522" r:id="rId16"/>
    <p:sldId id="272" r:id="rId17"/>
    <p:sldId id="302" r:id="rId18"/>
    <p:sldId id="301" r:id="rId19"/>
    <p:sldId id="303" r:id="rId20"/>
    <p:sldId id="493" r:id="rId21"/>
    <p:sldId id="494" r:id="rId22"/>
    <p:sldId id="524" r:id="rId23"/>
    <p:sldId id="523" r:id="rId24"/>
    <p:sldId id="525" r:id="rId25"/>
    <p:sldId id="499" r:id="rId26"/>
    <p:sldId id="500" r:id="rId27"/>
    <p:sldId id="501" r:id="rId28"/>
    <p:sldId id="492" r:id="rId29"/>
    <p:sldId id="502" r:id="rId30"/>
    <p:sldId id="503" r:id="rId31"/>
    <p:sldId id="504" r:id="rId32"/>
    <p:sldId id="505" r:id="rId33"/>
    <p:sldId id="506" r:id="rId34"/>
    <p:sldId id="508" r:id="rId35"/>
    <p:sldId id="509" r:id="rId36"/>
    <p:sldId id="510" r:id="rId37"/>
    <p:sldId id="526" r:id="rId38"/>
    <p:sldId id="513" r:id="rId39"/>
    <p:sldId id="514" r:id="rId40"/>
    <p:sldId id="515" r:id="rId41"/>
    <p:sldId id="516" r:id="rId42"/>
    <p:sldId id="44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9444"/>
    <a:srgbClr val="00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3447" autoAdjust="0"/>
  </p:normalViewPr>
  <p:slideViewPr>
    <p:cSldViewPr snapToGrid="0" showGuides="1">
      <p:cViewPr varScale="1">
        <p:scale>
          <a:sx n="55" d="100"/>
          <a:sy n="55" d="100"/>
        </p:scale>
        <p:origin x="664" y="36"/>
      </p:cViewPr>
      <p:guideLst>
        <p:guide orient="horz" pos="2160"/>
        <p:guide pos="2880"/>
      </p:guideLst>
    </p:cSldViewPr>
  </p:slideViewPr>
  <p:outlineViewPr>
    <p:cViewPr>
      <p:scale>
        <a:sx n="33" d="100"/>
        <a:sy n="33" d="100"/>
      </p:scale>
      <p:origin x="0" y="-277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8C51B3-89E7-4BB4-B588-E5CCC7ED3D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F74C56-0452-45A0-BB70-3E3D308E39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52E093-13AC-4CD7-B314-7252F5217B0B}" type="datetimeFigureOut">
              <a:rPr lang="en-US" smtClean="0"/>
              <a:t>2/7/2025</a:t>
            </a:fld>
            <a:endParaRPr lang="en-US"/>
          </a:p>
        </p:txBody>
      </p:sp>
      <p:sp>
        <p:nvSpPr>
          <p:cNvPr id="4" name="Footer Placeholder 3">
            <a:extLst>
              <a:ext uri="{FF2B5EF4-FFF2-40B4-BE49-F238E27FC236}">
                <a16:creationId xmlns:a16="http://schemas.microsoft.com/office/drawing/2014/main" id="{75E6BC67-CED7-46CE-8652-BCEEB41BE1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6C376F-F691-43BB-915B-CFFE5C53FE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B7199A-44AC-43DB-8FEF-715D9BF80C1A}" type="slidenum">
              <a:rPr lang="en-US" smtClean="0"/>
              <a:t>‹#›</a:t>
            </a:fld>
            <a:endParaRPr lang="en-US"/>
          </a:p>
        </p:txBody>
      </p:sp>
    </p:spTree>
    <p:extLst>
      <p:ext uri="{BB962C8B-B14F-4D97-AF65-F5344CB8AC3E}">
        <p14:creationId xmlns:p14="http://schemas.microsoft.com/office/powerpoint/2010/main" val="4002648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24D36-F553-4869-B56B-8EAA9F3B226E}" type="datetimeFigureOut">
              <a:rPr lang="en-US" smtClean="0"/>
              <a:t>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2F1D2-16C9-4106-B8D4-3AAE30BC0132}" type="slidenum">
              <a:rPr lang="en-US" smtClean="0"/>
              <a:t>‹#›</a:t>
            </a:fld>
            <a:endParaRPr lang="en-US"/>
          </a:p>
        </p:txBody>
      </p:sp>
    </p:spTree>
    <p:extLst>
      <p:ext uri="{BB962C8B-B14F-4D97-AF65-F5344CB8AC3E}">
        <p14:creationId xmlns:p14="http://schemas.microsoft.com/office/powerpoint/2010/main" val="4269092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pa.gov/lead/real-estate-disclosures-about-potential-lead-haz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XqUssA-PsD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pa.gov/lead/renovate-right-important-lead-hazard-information-families-child-care-providers-and-schoo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pa.gov/lead/renovate-right-important-lead-hazard-information-families-child-care-providers-and-school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fpub.epa.gov/flpp/pub/index.cfm?do=main.firmSearc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session will be approximately 75 minutes long, we will discuss:</a:t>
            </a:r>
          </a:p>
          <a:p>
            <a:pPr marL="171450" indent="-171450">
              <a:buFont typeface="Arial" panose="020B0604020202020204" pitchFamily="34" charset="0"/>
              <a:buChar char="•"/>
            </a:pPr>
            <a:r>
              <a:rPr lang="en-US" dirty="0"/>
              <a:t>Deteriorating Lead-Based Paint Hazards</a:t>
            </a:r>
          </a:p>
          <a:p>
            <a:pPr marL="171450" indent="-171450">
              <a:buFont typeface="Arial" panose="020B0604020202020204" pitchFamily="34" charset="0"/>
              <a:buChar char="•"/>
            </a:pPr>
            <a:r>
              <a:rPr lang="en-US" dirty="0"/>
              <a:t>Testing Your Home for Lead</a:t>
            </a:r>
          </a:p>
          <a:p>
            <a:pPr marL="171450" indent="-171450">
              <a:buFont typeface="Arial" panose="020B0604020202020204" pitchFamily="34" charset="0"/>
              <a:buChar char="•"/>
            </a:pPr>
            <a:r>
              <a:rPr lang="en-US" dirty="0"/>
              <a:t>Lead Abatement</a:t>
            </a:r>
          </a:p>
          <a:p>
            <a:pPr marL="171450" indent="-171450">
              <a:buFont typeface="Arial" panose="020B0604020202020204" pitchFamily="34" charset="0"/>
              <a:buChar char="•"/>
            </a:pPr>
            <a:r>
              <a:rPr lang="en-US" dirty="0"/>
              <a:t>Renovation, Repair and Painting (RRP) Rule </a:t>
            </a:r>
          </a:p>
          <a:p>
            <a:pPr marL="171450" indent="-171450">
              <a:buFont typeface="Arial" panose="020B0604020202020204" pitchFamily="34" charset="0"/>
              <a:buChar char="•"/>
            </a:pPr>
            <a:r>
              <a:rPr lang="en-US" dirty="0"/>
              <a:t>Lead Abatement Versus RRP Projects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a:t>
            </a:fld>
            <a:endParaRPr lang="en-US"/>
          </a:p>
        </p:txBody>
      </p:sp>
    </p:spTree>
    <p:extLst>
      <p:ext uri="{BB962C8B-B14F-4D97-AF65-F5344CB8AC3E}">
        <p14:creationId xmlns:p14="http://schemas.microsoft.com/office/powerpoint/2010/main" val="392371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painted surfaces are deteriorating and you are concerned that they may contain lead-based paint, what would be the first step to take to reduce potential exposure to lead in your home?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Allow participants a moment to think and then ask them to share their answers with the group.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A good first step would be to check with the local tribal housing authority or environmental department to get more information. If you own your home, hire a certified lead professional to conduct a lead inspection and/or a lead risk assessment. Another possible first step is to clean using the techniques, such as wet mopping, covered in </a:t>
            </a:r>
            <a:r>
              <a:rPr lang="en-US" sz="1200" i="1" kern="1200" dirty="0">
                <a:solidFill>
                  <a:schemeClr val="tx1"/>
                </a:solidFill>
                <a:effectLst/>
                <a:latin typeface="+mn-lt"/>
                <a:ea typeface="+mn-ea"/>
                <a:cs typeface="+mn-cs"/>
              </a:rPr>
              <a:t>Module 2</a:t>
            </a:r>
            <a:r>
              <a:rPr lang="en-US" sz="1200" kern="1200" dirty="0">
                <a:solidFill>
                  <a:schemeClr val="tx1"/>
                </a:solidFill>
                <a:effectLst/>
                <a:latin typeface="+mn-lt"/>
                <a:ea typeface="+mn-ea"/>
                <a:cs typeface="+mn-cs"/>
              </a:rPr>
              <a:t>. We will discuss lead inspections and lead risk assessments in more detail later.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renovation, repair and painting (RRP) jobs occur in a pre-1978 home with lead-based paint, the disturbance of the paint creates lead dust, which can be inhaled or swallowed. Even if you try to keep the work area neat and clean, lead dust cannot be contained unless proper lead-safe work practices are followed. Therefore, it is important to have a Lead-Safe Certified Firm perform the work. We will discuss this later. </a:t>
            </a:r>
          </a:p>
        </p:txBody>
      </p:sp>
      <p:sp>
        <p:nvSpPr>
          <p:cNvPr id="4" name="Slide Number Placeholder 3"/>
          <p:cNvSpPr>
            <a:spLocks noGrp="1"/>
          </p:cNvSpPr>
          <p:nvPr>
            <p:ph type="sldNum" sz="quarter" idx="5"/>
          </p:nvPr>
        </p:nvSpPr>
        <p:spPr/>
        <p:txBody>
          <a:bodyPr/>
          <a:lstStyle/>
          <a:p>
            <a:fld id="{5DF2F1D2-16C9-4106-B8D4-3AAE30BC0132}" type="slidenum">
              <a:rPr lang="en-US" smtClean="0"/>
              <a:t>11</a:t>
            </a:fld>
            <a:endParaRPr lang="en-US"/>
          </a:p>
        </p:txBody>
      </p:sp>
    </p:spTree>
    <p:extLst>
      <p:ext uri="{BB962C8B-B14F-4D97-AF65-F5344CB8AC3E}">
        <p14:creationId xmlns:p14="http://schemas.microsoft.com/office/powerpoint/2010/main" val="37130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II. Deteriorating Lead-Based Paint Hazards</a:t>
            </a:r>
          </a:p>
          <a:p>
            <a:r>
              <a:rPr lang="en-US" sz="1200" kern="1200" dirty="0">
                <a:solidFill>
                  <a:schemeClr val="tx1"/>
                </a:solidFill>
                <a:effectLst/>
                <a:latin typeface="+mn-lt"/>
                <a:ea typeface="+mn-ea"/>
                <a:cs typeface="+mn-cs"/>
              </a:rPr>
              <a:t>Deteriorating lead-based paint (peeling, chipping, chalking, or cracking paint) is a hazard and needs immediate attention. A lead-based paint hazard is any condition resulting from deteriorating paint, which causes exposure to lead from paint, dust or soil. Lead-based paint is usually not a hazard if it is in good condition and is not on an impact or friction surface like a window or door jamb or surfaces that children chew. </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12</a:t>
            </a:fld>
            <a:endParaRPr lang="en-US"/>
          </a:p>
        </p:txBody>
      </p:sp>
    </p:spTree>
    <p:extLst>
      <p:ext uri="{BB962C8B-B14F-4D97-AF65-F5344CB8AC3E}">
        <p14:creationId xmlns:p14="http://schemas.microsoft.com/office/powerpoint/2010/main" val="191031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Give a copy of the Module 4 Worksheet, Module 4 Key Messages and a pencil to each participant.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home shown on the worksheet has eight lead-based paint hazards. Using the worksheet, find and circle the areas in the home where it looks like the paint is peeling, chipping, chalking or cracking. </a:t>
            </a:r>
          </a:p>
          <a:p>
            <a:endParaRPr lang="en-US" dirty="0"/>
          </a:p>
        </p:txBody>
      </p:sp>
    </p:spTree>
    <p:extLst>
      <p:ext uri="{BB962C8B-B14F-4D97-AF65-F5344CB8AC3E}">
        <p14:creationId xmlns:p14="http://schemas.microsoft.com/office/powerpoint/2010/main" val="355730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required (</a:t>
            </a:r>
            <a:r>
              <a:rPr lang="en-US" b="1" i="1" dirty="0"/>
              <a:t>each click will reveal another 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review the answers and see if you found all eight lead-based paint hazards.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The correct answers are circled within the presentation slides and can be found upside down at the bottom of the worksheet.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lead-based paint hazards in this home, where the paint is deteriorating, peeling, chipping, chalking or cracking are: 1. Door (bedroom); 2. Wall (bathroom); 3. Windows (kitchen); 4. Trim/door frame (living room); 5. House exterior; 6. Soil; 7. Railing (outside); and 8. Stairs (outside).</a:t>
            </a:r>
          </a:p>
          <a:p>
            <a:endParaRPr lang="en-US" dirty="0"/>
          </a:p>
          <a:p>
            <a:r>
              <a:rPr lang="en-US" sz="1200" kern="1200" dirty="0">
                <a:solidFill>
                  <a:schemeClr val="tx1"/>
                </a:solidFill>
                <a:effectLst/>
                <a:latin typeface="+mn-lt"/>
                <a:ea typeface="+mn-ea"/>
                <a:cs typeface="+mn-cs"/>
              </a:rPr>
              <a:t>Areas where lead-based paint is disturbed can become dangerous when paint chips form and dust is created. Lead-based paint chips and dust can settle on food preparation surfaces, floors, rugs, furniture, children’s toys, pets and many other surfaces and objects.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Settled lead dust can also re-enter the air when the home is vacuumed or swept, or when people walk through it. Families have been exposed to and affected by lead after scraping, sanding or heating (from a heat gun or torch) lead-based paint, which releases lead dust into the air. Lead in soil can also be a hazard when children play in bare lead-contaminated soil or when people bring lead-contaminated soil into their home on their shoes. Lead dust from RRP work, if not conducted in a lead-safe manner, remains in a home long after the work is completed. </a:t>
            </a:r>
          </a:p>
          <a:p>
            <a:endParaRPr lang="en-US" dirty="0"/>
          </a:p>
        </p:txBody>
      </p:sp>
    </p:spTree>
    <p:extLst>
      <p:ext uri="{BB962C8B-B14F-4D97-AF65-F5344CB8AC3E}">
        <p14:creationId xmlns:p14="http://schemas.microsoft.com/office/powerpoint/2010/main" val="234301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Caring for painted surfaces in your home is important, especially those surfaces that you suspect of having lead-based paint. Owners and occupants should check for deteriorating paint (peeling, chipping, chalking or cracking paint) and monitor activities that may disturb painted surfaces. Remember that lead-based paint is usually not a hazard if it is in good condition and is not on an impact or friction surface like a window, that can create dust when the painted surfaces rub against each other when opened or closed.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Lead-based paint chips, which you can see, and lead dust, which you may not be able to see, can both be hazards. The only way to find out if paint, dust or soil lead hazards exist is to test them, which is what we will be talking about next. </a:t>
            </a:r>
          </a:p>
        </p:txBody>
      </p:sp>
      <p:sp>
        <p:nvSpPr>
          <p:cNvPr id="4" name="Slide Number Placeholder 3"/>
          <p:cNvSpPr>
            <a:spLocks noGrp="1"/>
          </p:cNvSpPr>
          <p:nvPr>
            <p:ph type="sldNum" sz="quarter" idx="5"/>
          </p:nvPr>
        </p:nvSpPr>
        <p:spPr/>
        <p:txBody>
          <a:bodyPr/>
          <a:lstStyle/>
          <a:p>
            <a:fld id="{5DF2F1D2-16C9-4106-B8D4-3AAE30BC0132}" type="slidenum">
              <a:rPr lang="en-US" smtClean="0"/>
              <a:t>15</a:t>
            </a:fld>
            <a:endParaRPr lang="en-US"/>
          </a:p>
        </p:txBody>
      </p:sp>
    </p:spTree>
    <p:extLst>
      <p:ext uri="{BB962C8B-B14F-4D97-AF65-F5344CB8AC3E}">
        <p14:creationId xmlns:p14="http://schemas.microsoft.com/office/powerpoint/2010/main" val="13100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III. </a:t>
            </a:r>
            <a:r>
              <a:rPr lang="en-US" sz="1200" u="sng" kern="1200" dirty="0">
                <a:solidFill>
                  <a:schemeClr val="tx1"/>
                </a:solidFill>
                <a:effectLst/>
                <a:latin typeface="+mn-lt"/>
                <a:ea typeface="+mn-ea"/>
                <a:cs typeface="+mn-cs"/>
              </a:rPr>
              <a:t>Testing Your Home for 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only way to know if your home has lead-based paint in it is to have it tested. Has anyone ever had their home tested for lead-based paint?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If someone responds yes, give them time to share their experience.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16</a:t>
            </a:fld>
            <a:endParaRPr lang="en-US"/>
          </a:p>
        </p:txBody>
      </p:sp>
    </p:spTree>
    <p:extLst>
      <p:ext uri="{BB962C8B-B14F-4D97-AF65-F5344CB8AC3E}">
        <p14:creationId xmlns:p14="http://schemas.microsoft.com/office/powerpoint/2010/main" val="14356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options available to test your home for lead-based paint: a lead-based paint inspection or a lead-based paint risk assessment. For either option, you should hire a certified lead professional. These professionals have special training and are licensed to perform these types of in-home tests. Lead inspections and lead risk assessments are important steps to take to find out if your home has lead-based paint, the results of which can help you make decisions on managing lead-based paint and lead hazards.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renting your home or apartment and think it may contain lead-based paint or lead hazards, you should contact your landlord or tribal housing authority about hiring a certified lead professional.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Provide participants with any landlord or tribal housing authority</a:t>
            </a:r>
            <a:r>
              <a:rPr lang="en-US" sz="1200" kern="1200" dirty="0">
                <a:solidFill>
                  <a:schemeClr val="tx1"/>
                </a:solidFill>
                <a:effectLst/>
                <a:latin typeface="+mn-lt"/>
                <a:ea typeface="+mn-ea"/>
                <a:cs typeface="+mn-cs"/>
              </a:rPr>
              <a:t> c</a:t>
            </a:r>
            <a:r>
              <a:rPr lang="en-US" sz="1200" i="1" kern="1200" dirty="0">
                <a:solidFill>
                  <a:schemeClr val="tx1"/>
                </a:solidFill>
                <a:effectLst/>
                <a:latin typeface="+mn-lt"/>
                <a:ea typeface="+mn-ea"/>
                <a:cs typeface="+mn-cs"/>
              </a:rPr>
              <a:t>ontact information you find.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purchasing a home, real estate contracts must include a specific warning statement about lead-based paint. Buyers have up to 10 days after signing the real estate contract to check for lead.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For more information on real estate disclosures about potential lead hazards, visit: </a:t>
            </a:r>
            <a:r>
              <a:rPr lang="en-US" sz="1200" i="1" u="sng" kern="1200" dirty="0">
                <a:solidFill>
                  <a:schemeClr val="tx1"/>
                </a:solidFill>
                <a:effectLst/>
                <a:latin typeface="+mn-lt"/>
                <a:ea typeface="+mn-ea"/>
                <a:cs typeface="+mn-cs"/>
                <a:hlinkClick r:id="rId3"/>
              </a:rPr>
              <a:t>https://www.epa.gov/lead/real-estate-disclosures-about-potential-lead-hazards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17</a:t>
            </a:fld>
            <a:endParaRPr lang="en-US"/>
          </a:p>
        </p:txBody>
      </p:sp>
    </p:spTree>
    <p:extLst>
      <p:ext uri="{BB962C8B-B14F-4D97-AF65-F5344CB8AC3E}">
        <p14:creationId xmlns:p14="http://schemas.microsoft.com/office/powerpoint/2010/main" val="666362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a. Lead-based Paint Inspection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lead-based paint inspection is an activity that tells you if your home has lead-based paint and where lead-based paint is located. The inspection will not tell you whether your home currently has lead hazards or how to deal with them. A trained and certified lead inspector will inspect the paint in your home using a portable X-ray fluorescence (XRF) instrument or take small paint samples for laboratory analysis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lead-based paint inspection is most helpful: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buying a home;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signing a lease; and</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Before renovating. </a:t>
            </a: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Instructor’s Note: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your tribe has access to an XRF instrument, invite a trained operator to come to the session and demonstrate how the XRF instrument works.</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18</a:t>
            </a:fld>
            <a:endParaRPr lang="en-US"/>
          </a:p>
        </p:txBody>
      </p:sp>
    </p:spTree>
    <p:extLst>
      <p:ext uri="{BB962C8B-B14F-4D97-AF65-F5344CB8AC3E}">
        <p14:creationId xmlns:p14="http://schemas.microsoft.com/office/powerpoint/2010/main" val="337304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b. Lead-based Paint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lead-based paint risk assessment is an activity that tells you if your home has any lead hazards from lead in paint, dust or soil and what actions to take to address those hazards. A trained and certified lead risk assessor will collect samples of deteriorated paint, dust and soil and send them to a laboratory for analysis and/or may use an XRF instrument.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lead-based paint risk assessment is most helpful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your home is known or suspected to contain lead-based paint; and </a:t>
            </a:r>
            <a:endParaRPr lang="en-US" sz="105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To develop a plan to address existing hazards.</a:t>
            </a:r>
            <a:endParaRPr lang="en-US" sz="105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hire a certified lead professional to either conduct a paint inspection or a risk assessment, you can expect to receive the testing results anywhere from a few hours to a few days. </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19</a:t>
            </a:fld>
            <a:endParaRPr lang="en-US"/>
          </a:p>
        </p:txBody>
      </p:sp>
    </p:spTree>
    <p:extLst>
      <p:ext uri="{BB962C8B-B14F-4D97-AF65-F5344CB8AC3E}">
        <p14:creationId xmlns:p14="http://schemas.microsoft.com/office/powerpoint/2010/main" val="313986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IV. Lead Abatement</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Lead abatement is designed to address existing lead-based paint hazards. There are four types of lead abatement: replacement, removal, enclosure and encapsulation. While replacement and removal completely remove lead-based paint, enclosure and encapsulation methods are applied on top of lead-based paint in good condition without removing the lead-based paint. </a:t>
            </a:r>
          </a:p>
          <a:p>
            <a:endParaRPr lang="en-US" dirty="0"/>
          </a:p>
          <a:p>
            <a:r>
              <a:rPr lang="en-US" sz="1200" kern="1200" dirty="0">
                <a:solidFill>
                  <a:schemeClr val="tx1"/>
                </a:solidFill>
                <a:effectLst/>
                <a:latin typeface="+mn-lt"/>
                <a:ea typeface="+mn-ea"/>
                <a:cs typeface="+mn-cs"/>
              </a:rPr>
              <a:t>The decision to conduct lead abatement in a home can be determined by different parties, such as:</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tribal, state or local government may order lead abatement if a child has been diagnosed with an elevated blood lead level; </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certified lead professional recommends lead abatement after a lead-based paint inspection or risk assessment; or</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homeowner may choose lead abatement. </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20</a:t>
            </a:fld>
            <a:endParaRPr lang="en-US"/>
          </a:p>
        </p:txBody>
      </p:sp>
    </p:spTree>
    <p:extLst>
      <p:ext uri="{BB962C8B-B14F-4D97-AF65-F5344CB8AC3E}">
        <p14:creationId xmlns:p14="http://schemas.microsoft.com/office/powerpoint/2010/main" val="42621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Upon the completion of Module 4, participants will be able to:</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List three potential lead-based paint hazards;</a:t>
            </a:r>
          </a:p>
          <a:p>
            <a:pPr marL="171450" lvl="0" indent="-171450">
              <a:buFont typeface="Arial" panose="020B0604020202020204" pitchFamily="34" charset="0"/>
              <a:buChar char="•"/>
            </a:pPr>
            <a:r>
              <a:rPr lang="en-US" dirty="0"/>
              <a:t>Compare the difference between a lead-based paint inspection and a lead risk assessment;</a:t>
            </a:r>
          </a:p>
          <a:p>
            <a:pPr marL="171450" lvl="0" indent="-171450">
              <a:buFont typeface="Arial" panose="020B0604020202020204" pitchFamily="34" charset="0"/>
              <a:buChar char="•"/>
            </a:pPr>
            <a:r>
              <a:rPr lang="en-US" dirty="0"/>
              <a:t>List three things that Lead-Safe Certified Firms do when conducting renovation, repair and painting activities; and </a:t>
            </a:r>
          </a:p>
          <a:p>
            <a:pPr marL="171450" lvl="0" indent="-171450">
              <a:buFont typeface="Arial" panose="020B0604020202020204" pitchFamily="34" charset="0"/>
              <a:buChar char="•"/>
            </a:pPr>
            <a:r>
              <a:rPr lang="en-US" dirty="0"/>
              <a:t>Explain how to find a Lead-Safe Certified Firm.</a:t>
            </a:r>
          </a:p>
        </p:txBody>
      </p:sp>
      <p:sp>
        <p:nvSpPr>
          <p:cNvPr id="4" name="Slide Number Placeholder 3"/>
          <p:cNvSpPr>
            <a:spLocks noGrp="1"/>
          </p:cNvSpPr>
          <p:nvPr>
            <p:ph type="sldNum" sz="quarter" idx="5"/>
          </p:nvPr>
        </p:nvSpPr>
        <p:spPr/>
        <p:txBody>
          <a:bodyPr/>
          <a:lstStyle/>
          <a:p>
            <a:fld id="{5DF2F1D2-16C9-4106-B8D4-3AAE30BC0132}" type="slidenum">
              <a:rPr lang="en-US" smtClean="0"/>
              <a:t>3</a:t>
            </a:fld>
            <a:endParaRPr lang="en-US"/>
          </a:p>
        </p:txBody>
      </p:sp>
    </p:spTree>
    <p:extLst>
      <p:ext uri="{BB962C8B-B14F-4D97-AF65-F5344CB8AC3E}">
        <p14:creationId xmlns:p14="http://schemas.microsoft.com/office/powerpoint/2010/main" val="386309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Lead abatement involves specialized techniques beyond the training of most residential contractors, and you should hire a trained and certified lead abatement contractor. EPA requires individuals and firms who perform lead abatement projects in homes, child care facilities or preschools built before 1978 to be certified and follow specific work practices. Lead abatement can create even more dangerous lead hazards if done improperly. If lead abatement is necessary, you should always use a lead abatement firm or professional who has been trained and certified by a tribal, state or an EPA lead-based paint program.</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21</a:t>
            </a:fld>
            <a:endParaRPr lang="en-US"/>
          </a:p>
        </p:txBody>
      </p:sp>
    </p:spTree>
    <p:extLst>
      <p:ext uri="{BB962C8B-B14F-4D97-AF65-F5344CB8AC3E}">
        <p14:creationId xmlns:p14="http://schemas.microsoft.com/office/powerpoint/2010/main" val="398648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there are four tribes with EPA-authorized lead-based paint programs: Cherokee Nation, Upper Sioux Community, Lower Sioux Indian Community in the State of Minnesota and Minnesota Chippewa Tribe - Bois Forte (Nett Lake). Most states and two territories are authorized by EPA to run their own lead-based paint abatement programs. EPA administers the lead-based paint program only in areas where tribes, states or territories are not authorized by EPA to operate their own lead-based paint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If you have internet access, go to the appropriate website and show participants how to find a lead abatement firm in their area.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22</a:t>
            </a:fld>
            <a:endParaRPr lang="en-US"/>
          </a:p>
        </p:txBody>
      </p:sp>
    </p:spTree>
    <p:extLst>
      <p:ext uri="{BB962C8B-B14F-4D97-AF65-F5344CB8AC3E}">
        <p14:creationId xmlns:p14="http://schemas.microsoft.com/office/powerpoint/2010/main" val="42432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lead abatement takes place in your home, a certified lead abatement professional will follow lead-safe work practices, which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Relocating children and pregnant women away from the home (or child care facility) until after the work is completed;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Removing all furniture, carpets, drapes, etc.;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Covering everything that remains with plastic drop cloths.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23</a:t>
            </a:fld>
            <a:endParaRPr lang="en-US"/>
          </a:p>
        </p:txBody>
      </p:sp>
    </p:spTree>
    <p:extLst>
      <p:ext uri="{BB962C8B-B14F-4D97-AF65-F5344CB8AC3E}">
        <p14:creationId xmlns:p14="http://schemas.microsoft.com/office/powerpoint/2010/main" val="3300740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V. Renovation, Repair and Painting (RRP) Rule</a:t>
            </a:r>
          </a:p>
          <a:p>
            <a:r>
              <a:rPr lang="en-US" sz="1200" kern="1200" dirty="0">
                <a:solidFill>
                  <a:schemeClr val="tx1"/>
                </a:solidFill>
                <a:effectLst/>
                <a:latin typeface="+mn-lt"/>
                <a:ea typeface="+mn-ea"/>
                <a:cs typeface="+mn-cs"/>
              </a:rPr>
              <a:t>Before we begin our discussion about the Renovation, Repair and Painting (RRP) Rule let’s watch a short EPA video that discusses tribal lead-based paint safe work practices. </a:t>
            </a:r>
            <a:r>
              <a:rPr lang="en-US" sz="1200" b="1" i="1" kern="1200" dirty="0">
                <a:solidFill>
                  <a:schemeClr val="tx1"/>
                </a:solidFill>
                <a:effectLst/>
                <a:latin typeface="+mn-lt"/>
                <a:ea typeface="+mn-ea"/>
                <a:cs typeface="+mn-cs"/>
              </a:rPr>
              <a:t>Instructor’s Note: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Play EPA’s Lead-Based Paint Safe Work Practices (YouTube) video, </a:t>
            </a:r>
            <a:r>
              <a:rPr lang="en-US" sz="1200" u="sng" kern="1200" dirty="0">
                <a:solidFill>
                  <a:schemeClr val="tx1"/>
                </a:solidFill>
                <a:effectLst/>
                <a:latin typeface="+mn-lt"/>
                <a:ea typeface="+mn-ea"/>
                <a:cs typeface="+mn-cs"/>
                <a:hlinkClick r:id="rId3"/>
              </a:rPr>
              <a:t>https://www.youtube.com/watch?v=XqUssA-PsD0</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24</a:t>
            </a:fld>
            <a:endParaRPr lang="en-US"/>
          </a:p>
        </p:txBody>
      </p:sp>
    </p:spTree>
    <p:extLst>
      <p:ext uri="{BB962C8B-B14F-4D97-AF65-F5344CB8AC3E}">
        <p14:creationId xmlns:p14="http://schemas.microsoft.com/office/powerpoint/2010/main" val="366879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time surfaces painted with lead-based paint are disturbed during common renovation, repair and painting (RRP) activities like sanding, cutting and replacing windows, this can create hazardous lead dust and chips, which can be harmful to both adults and children. </a:t>
            </a: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RRP projects are typically performed at the option of the property owner for aesthetic or other reasons, or as interim control actions (such as: repairing damaged painted surfaces or planting grass to cover contaminated soil) to minimize lead hazards. RRP projects are not</a:t>
            </a:r>
            <a:r>
              <a:rPr lang="en-US" sz="1800" b="1" kern="100" dirty="0">
                <a:effectLst/>
                <a:latin typeface="Calibri" panose="020F0502020204030204" pitchFamily="34" charset="0"/>
                <a:ea typeface="Calibri" panose="020F0502020204030204" pitchFamily="34" charset="0"/>
                <a:cs typeface="Arial" panose="020B0604020202020204" pitchFamily="34" charset="0"/>
              </a:rPr>
              <a:t> </a:t>
            </a:r>
            <a:r>
              <a:rPr lang="en-US" sz="1800" kern="100" dirty="0">
                <a:effectLst/>
                <a:latin typeface="Calibri" panose="020F0502020204030204" pitchFamily="34" charset="0"/>
                <a:ea typeface="Calibri" panose="020F0502020204030204" pitchFamily="34" charset="0"/>
                <a:cs typeface="Arial" panose="020B0604020202020204" pitchFamily="34" charset="0"/>
              </a:rPr>
              <a:t>designed to address lead-based paint hazards.</a:t>
            </a:r>
            <a:r>
              <a:rPr lang="en-US" sz="1800" i="1" kern="100" dirty="0">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DF2F1D2-16C9-4106-B8D4-3AAE30BC0132}" type="slidenum">
              <a:rPr lang="en-US" smtClean="0"/>
              <a:t>25</a:t>
            </a:fld>
            <a:endParaRPr lang="en-US"/>
          </a:p>
        </p:txBody>
      </p:sp>
    </p:spTree>
    <p:extLst>
      <p:ext uri="{BB962C8B-B14F-4D97-AF65-F5344CB8AC3E}">
        <p14:creationId xmlns:p14="http://schemas.microsoft.com/office/powerpoint/2010/main" val="26628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RRP rule requires firms to be certified and their employees trained (either as a certified renovator or on-the-job by a certified renovator) in the use of lead-safe work practices that minimize occupants’ exposure to lead hazards by: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Containing the work area;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Minimizing the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Cleaning up properly;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Disposing of waste properly to prevent lead contamination. </a:t>
            </a:r>
          </a:p>
          <a:p>
            <a:endParaRPr lang="en-US" dirty="0"/>
          </a:p>
          <a:p>
            <a:r>
              <a:rPr lang="en-US" sz="1200" kern="1200" dirty="0">
                <a:solidFill>
                  <a:schemeClr val="tx1"/>
                </a:solidFill>
                <a:effectLst/>
                <a:latin typeface="+mn-lt"/>
                <a:ea typeface="+mn-ea"/>
                <a:cs typeface="+mn-cs"/>
              </a:rPr>
              <a:t>Federal law requires that individuals receive a copy of the EPA document, “</a:t>
            </a:r>
            <a:r>
              <a:rPr lang="en-US" sz="1200" i="1" kern="1200" dirty="0">
                <a:solidFill>
                  <a:schemeClr val="tx1"/>
                </a:solidFill>
                <a:effectLst/>
                <a:latin typeface="+mn-lt"/>
                <a:ea typeface="+mn-ea"/>
                <a:cs typeface="+mn-cs"/>
              </a:rPr>
              <a:t>The Lead-Safe Certified Guide to Renovate Right</a:t>
            </a:r>
            <a:r>
              <a:rPr lang="en-US" sz="1200" kern="1200" dirty="0">
                <a:solidFill>
                  <a:schemeClr val="tx1"/>
                </a:solidFill>
                <a:effectLst/>
                <a:latin typeface="+mn-lt"/>
                <a:ea typeface="+mn-ea"/>
                <a:cs typeface="+mn-cs"/>
              </a:rPr>
              <a:t>” before renovating six square feet or more of painted surfaces in a room for interior projects or more than twenty square feet of painted surfaces for exterior projects. The law applies to any project in a pre-1978 home involving window replacement or demolition regardless of the size of the area disturbed.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Show the slide with the picture of the EPA document, “The Lead-Safe Certified Guide to Renovate Right,” to the participants: </a:t>
            </a:r>
            <a:r>
              <a:rPr lang="en-US" sz="1200" i="1" u="sng" kern="1200" dirty="0">
                <a:solidFill>
                  <a:schemeClr val="tx1"/>
                </a:solidFill>
                <a:effectLst/>
                <a:latin typeface="+mn-lt"/>
                <a:ea typeface="+mn-ea"/>
                <a:cs typeface="+mn-cs"/>
                <a:hlinkClick r:id="rId3"/>
              </a:rPr>
              <a:t>https://www.epa.gov/lead/renovate-right-important-lead-hazard-information-families-child-care-providers-and-schools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Additional requirements may exist for federal assistance housing (see box in Lesson Plan).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26</a:t>
            </a:fld>
            <a:endParaRPr lang="en-US"/>
          </a:p>
        </p:txBody>
      </p:sp>
    </p:spTree>
    <p:extLst>
      <p:ext uri="{BB962C8B-B14F-4D97-AF65-F5344CB8AC3E}">
        <p14:creationId xmlns:p14="http://schemas.microsoft.com/office/powerpoint/2010/main" val="2529666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preparing for RRP projects in a pre-1978 home, Lead-Safe Certified renovators may: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paint chip sample and send it to a laboratory for analysis or use an XRF instrument to determine if lead-based paint is present;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EPA-recognized test kits (except in housing receiving federal assistance); 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Presume that lead-based paint is present and use lead-safe work practices.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27</a:t>
            </a:fld>
            <a:endParaRPr lang="en-US"/>
          </a:p>
        </p:txBody>
      </p:sp>
    </p:spTree>
    <p:extLst>
      <p:ext uri="{BB962C8B-B14F-4D97-AF65-F5344CB8AC3E}">
        <p14:creationId xmlns:p14="http://schemas.microsoft.com/office/powerpoint/2010/main" val="3242143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renovation, repair or painting is being conducted and lead-based paint is present or in any pre-1978 home that has not been shown to be lead-free, then the work is required to be done by a Lead-Safe Certified firm who must: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approved by EPA or an EPA-authorized tribal or state program;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qualified trained individuals who follow specific lead-safe work practices to prevent lead contamination;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you with a copy of EPA’s lead hazard information document, </a:t>
            </a:r>
            <a:r>
              <a:rPr lang="en-US" sz="1200" i="1" kern="1200" dirty="0">
                <a:solidFill>
                  <a:schemeClr val="tx1"/>
                </a:solidFill>
                <a:effectLst/>
                <a:latin typeface="+mn-lt"/>
                <a:ea typeface="+mn-ea"/>
                <a:cs typeface="+mn-cs"/>
              </a:rPr>
              <a:t>The Lead-Safe Certified Guide to Renovate Right </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https://www.epa.gov/lead/renovate-right-important-lead-hazard-information-families-child-care-providers-and-schools</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before conducting renovations in pre-1978 homes</a:t>
            </a:r>
            <a:r>
              <a:rPr lang="en-US" sz="1200" u="none"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tribe and 14 states are EPA-authorized to run their own RRP programs. EPA administers the RRP program in most states, territories and tribes, as shown in the RRP Programs table.  </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28</a:t>
            </a:fld>
            <a:endParaRPr lang="en-US"/>
          </a:p>
        </p:txBody>
      </p:sp>
    </p:spTree>
    <p:extLst>
      <p:ext uri="{BB962C8B-B14F-4D97-AF65-F5344CB8AC3E}">
        <p14:creationId xmlns:p14="http://schemas.microsoft.com/office/powerpoint/2010/main" val="410706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live in a pre-1978 home and need to hire a renovator or contractor, make sure you use an EPA, tribal or state Lead-Safe Certified renovation firm in your area. To find one, visit EPA’s website:  </a:t>
            </a:r>
            <a:r>
              <a:rPr lang="en-US" sz="1200" u="sng" kern="1200" dirty="0">
                <a:solidFill>
                  <a:schemeClr val="tx1"/>
                </a:solidFill>
                <a:effectLst/>
                <a:latin typeface="+mn-lt"/>
                <a:ea typeface="+mn-ea"/>
                <a:cs typeface="+mn-cs"/>
                <a:hlinkClick r:id="rId3"/>
              </a:rPr>
              <a:t>https://cfpub.epa.gov/flpp/pub/index.cfm?do=main.firmSearch</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Instructor’s Note:</a:t>
            </a:r>
            <a:r>
              <a:rPr lang="en-US" sz="1200" i="1" kern="1200" dirty="0">
                <a:solidFill>
                  <a:schemeClr val="tx1"/>
                </a:solidFill>
                <a:effectLst/>
                <a:latin typeface="+mn-lt"/>
                <a:ea typeface="+mn-ea"/>
                <a:cs typeface="+mn-cs"/>
              </a:rPr>
              <a:t> If you have internet access, go to the website and show participants how they can find a Lead-Safe Certified firm in their area.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hiring a Lead-Safe Certified contractor to do RRP work on your home or child care facility, make sure to look for EPA’s Lead-Safe Certified Firm logo.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a certified lead inspector or risk assessor to check to see if there is lead paint in your home prior to doing any RRP work yourself. If lead is present, you should hire a Lead-Safe Certified firm to perform the RRP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RRP Rule typically </a:t>
            </a:r>
            <a:r>
              <a:rPr lang="en-US" sz="1200" i="0" kern="1200" dirty="0">
                <a:solidFill>
                  <a:schemeClr val="tx1"/>
                </a:solidFill>
                <a:effectLst/>
                <a:latin typeface="+mn-lt"/>
                <a:ea typeface="+mn-ea"/>
                <a:cs typeface="+mn-cs"/>
              </a:rPr>
              <a:t>does not apply </a:t>
            </a:r>
            <a:r>
              <a:rPr lang="en-US" sz="1200" kern="1200" dirty="0">
                <a:solidFill>
                  <a:schemeClr val="tx1"/>
                </a:solidFill>
                <a:effectLst/>
                <a:latin typeface="+mn-lt"/>
                <a:ea typeface="+mn-ea"/>
                <a:cs typeface="+mn-cs"/>
              </a:rPr>
              <a:t>to homeowners renovating, repairing or painting their own homes, unless the home or a portion of the home is a rental or is used to provide child care services. Do-it-yourself projects can easily create dangerous lead dust. Protect your family and home – work safely, control the dust and clean up completely.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If participants want to discuss this further, then utilize the list of safeguards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identified in Appendix B: Renovation, Repair and Painting Program: Do-It-Yourselfers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29</a:t>
            </a:fld>
            <a:endParaRPr lang="en-US"/>
          </a:p>
        </p:txBody>
      </p:sp>
    </p:spTree>
    <p:extLst>
      <p:ext uri="{BB962C8B-B14F-4D97-AF65-F5344CB8AC3E}">
        <p14:creationId xmlns:p14="http://schemas.microsoft.com/office/powerpoint/2010/main" val="136062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show answers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pull out and flip over your worksheet to the section labeled </a:t>
            </a:r>
            <a:r>
              <a:rPr lang="en-US" sz="1200" i="1" kern="1200" dirty="0">
                <a:solidFill>
                  <a:schemeClr val="tx1"/>
                </a:solidFill>
                <a:effectLst/>
                <a:latin typeface="+mn-lt"/>
                <a:ea typeface="+mn-ea"/>
                <a:cs typeface="+mn-cs"/>
              </a:rPr>
              <a:t>Understanding Lead Terms</a:t>
            </a:r>
            <a:r>
              <a:rPr lang="en-US" sz="1200" kern="1200" dirty="0">
                <a:solidFill>
                  <a:schemeClr val="tx1"/>
                </a:solidFill>
                <a:effectLst/>
                <a:latin typeface="+mn-lt"/>
                <a:ea typeface="+mn-ea"/>
                <a:cs typeface="+mn-cs"/>
              </a:rPr>
              <a:t>. We are going to do a quick review about the differences between a lead inspection, lead risk assessment, lead abatement and the RRP rule. Write the number of the term next to its definition and then we will go over the correct answers as a group. </a:t>
            </a:r>
            <a:r>
              <a:rPr lang="en-US" sz="1200" b="1" i="1" kern="1200" dirty="0">
                <a:solidFill>
                  <a:schemeClr val="tx1"/>
                </a:solidFill>
                <a:effectLst/>
                <a:latin typeface="+mn-lt"/>
                <a:ea typeface="+mn-ea"/>
                <a:cs typeface="+mn-cs"/>
              </a:rPr>
              <a:t>Instructor’s Note: </a:t>
            </a:r>
            <a:r>
              <a:rPr lang="en-US" sz="1200" i="1" kern="1200" dirty="0">
                <a:solidFill>
                  <a:schemeClr val="tx1"/>
                </a:solidFill>
                <a:effectLst/>
                <a:latin typeface="+mn-lt"/>
                <a:ea typeface="+mn-ea"/>
                <a:cs typeface="+mn-cs"/>
              </a:rPr>
              <a:t>The correct answers are at the end of the Important Lead Terms to Know section on the worksheet.</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30</a:t>
            </a:fld>
            <a:endParaRPr lang="en-US"/>
          </a:p>
        </p:txBody>
      </p:sp>
    </p:spTree>
    <p:extLst>
      <p:ext uri="{BB962C8B-B14F-4D97-AF65-F5344CB8AC3E}">
        <p14:creationId xmlns:p14="http://schemas.microsoft.com/office/powerpoint/2010/main" val="202190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I. Introduction</a:t>
            </a:r>
          </a:p>
          <a:p>
            <a:r>
              <a:rPr lang="en-US" sz="1200" kern="1200" dirty="0">
                <a:solidFill>
                  <a:schemeClr val="tx1"/>
                </a:solidFill>
                <a:effectLst/>
                <a:latin typeface="+mn-lt"/>
                <a:ea typeface="+mn-ea"/>
                <a:cs typeface="+mn-cs"/>
              </a:rPr>
              <a:t>In this session, we are going to discuss what to do if you are concerned that your home, child care facility or preschool, whether owned or rented, contains lead-based paint. In 1978, the federal government banned the residential use of lead-based paint, which made residential lead-based paint no longer available for purchase in stores. The focus of this session will be on housing, child care facilities, or preschools built prior to 1978.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4</a:t>
            </a:fld>
            <a:endParaRPr lang="en-US"/>
          </a:p>
        </p:txBody>
      </p:sp>
    </p:spTree>
    <p:extLst>
      <p:ext uri="{BB962C8B-B14F-4D97-AF65-F5344CB8AC3E}">
        <p14:creationId xmlns:p14="http://schemas.microsoft.com/office/powerpoint/2010/main" val="4133710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show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F2F1D2-16C9-4106-B8D4-3AAE30BC0132}" type="slidenum">
              <a:rPr lang="en-US" smtClean="0"/>
              <a:t>31</a:t>
            </a:fld>
            <a:endParaRPr lang="en-US"/>
          </a:p>
        </p:txBody>
      </p:sp>
    </p:spTree>
    <p:extLst>
      <p:ext uri="{BB962C8B-B14F-4D97-AF65-F5344CB8AC3E}">
        <p14:creationId xmlns:p14="http://schemas.microsoft.com/office/powerpoint/2010/main" val="3757877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VI. Lead Abatement Activities and RRP Projects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 abatement activities and RRP projects may sometimes look similar, but they are two separate programs that require different certifications and are regulated differently by EPA. </a:t>
            </a: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Lead abatement is a specialized activity designed to address lead-based paint hazards in pre-1978 homes. RRP projects in pre-1978 homes are often undertaken for reasons unrelated to lead issues. The differences and similarities between the two activities are shown in the Lead Abatement Activities Versus RRP Projects table. </a:t>
            </a:r>
            <a:r>
              <a:rPr lang="en-US" sz="1800" b="1" i="1" kern="100" dirty="0">
                <a:effectLst/>
                <a:latin typeface="Calibri" panose="020F0502020204030204" pitchFamily="34" charset="0"/>
                <a:ea typeface="Calibri" panose="020F0502020204030204" pitchFamily="34" charset="0"/>
                <a:cs typeface="Arial" panose="020B0604020202020204" pitchFamily="34" charset="0"/>
              </a:rPr>
              <a:t>Instructor Note:</a:t>
            </a:r>
            <a:r>
              <a:rPr lang="en-US" sz="1800" i="1" kern="100" dirty="0">
                <a:effectLst/>
                <a:latin typeface="Calibri" panose="020F0502020204030204" pitchFamily="34" charset="0"/>
                <a:ea typeface="Calibri" panose="020F0502020204030204" pitchFamily="34" charset="0"/>
                <a:cs typeface="Arial" panose="020B0604020202020204" pitchFamily="34" charset="0"/>
              </a:rPr>
              <a:t> This table can also be found in the Module 4 Key Messages handed out at the beginning of the session.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continue reviewing what we learned today, answer the questions in the </a:t>
            </a:r>
            <a:r>
              <a:rPr lang="en-US" sz="1200" i="1" kern="1200" dirty="0">
                <a:solidFill>
                  <a:schemeClr val="tx1"/>
                </a:solidFill>
                <a:effectLst/>
                <a:latin typeface="+mn-lt"/>
                <a:ea typeface="+mn-ea"/>
                <a:cs typeface="+mn-cs"/>
              </a:rPr>
              <a:t>Lead Abatement and Renovation, Repair and Painting (RRP) Review </a:t>
            </a:r>
            <a:r>
              <a:rPr lang="en-US" sz="1200" kern="1200" dirty="0">
                <a:solidFill>
                  <a:schemeClr val="tx1"/>
                </a:solidFill>
                <a:effectLst/>
                <a:latin typeface="+mn-lt"/>
                <a:ea typeface="+mn-ea"/>
                <a:cs typeface="+mn-cs"/>
              </a:rPr>
              <a:t>section at the bottom of your</a:t>
            </a:r>
            <a:r>
              <a:rPr lang="en-US" sz="1200" i="1" kern="120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orksheet. </a:t>
            </a:r>
            <a:r>
              <a:rPr lang="en-US" sz="1200" b="1" i="1" kern="1200" dirty="0">
                <a:solidFill>
                  <a:schemeClr val="tx1"/>
                </a:solidFill>
                <a:effectLst/>
                <a:latin typeface="+mn-lt"/>
                <a:ea typeface="+mn-ea"/>
                <a:cs typeface="+mn-cs"/>
              </a:rPr>
              <a:t>Instructor’s Note: </a:t>
            </a:r>
            <a:r>
              <a:rPr lang="en-US" sz="1200" i="1" kern="1200" dirty="0">
                <a:solidFill>
                  <a:schemeClr val="tx1"/>
                </a:solidFill>
                <a:effectLst/>
                <a:latin typeface="+mn-lt"/>
                <a:ea typeface="+mn-ea"/>
                <a:cs typeface="+mn-cs"/>
              </a:rPr>
              <a:t>Allow participants time to answer the questions and then go over the correct answers with the whole group. Correct answers can be found upside down at the bottom of the worksheet.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32</a:t>
            </a:fld>
            <a:endParaRPr lang="en-US"/>
          </a:p>
        </p:txBody>
      </p:sp>
    </p:spTree>
    <p:extLst>
      <p:ext uri="{BB962C8B-B14F-4D97-AF65-F5344CB8AC3E}">
        <p14:creationId xmlns:p14="http://schemas.microsoft.com/office/powerpoint/2010/main" val="1134038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VII. Conclusion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lead-based paint hazard is any condition resulting from deteriorating paint (peeling, chipping, chalking, or cracking), which potentially causes exposure to lead from paint, dust or soil. We learned that lead-based paint hazards may be found in common areas of homes that include:</a:t>
            </a:r>
          </a:p>
          <a:p>
            <a:pPr marL="228600" lvl="0" indent="-228600">
              <a:buFont typeface="+mj-lt"/>
              <a:buAutoNum type="arabicPeriod"/>
            </a:pPr>
            <a:r>
              <a:rPr lang="en-US" sz="1200" kern="1200" dirty="0">
                <a:solidFill>
                  <a:schemeClr val="tx1"/>
                </a:solidFill>
                <a:effectLst/>
                <a:latin typeface="+mn-lt"/>
                <a:ea typeface="+mn-ea"/>
                <a:cs typeface="+mn-cs"/>
              </a:rPr>
              <a:t>Doors; </a:t>
            </a:r>
          </a:p>
          <a:p>
            <a:pPr marL="228600" lvl="0" indent="-228600">
              <a:buFont typeface="+mj-lt"/>
              <a:buAutoNum type="arabicPeriod"/>
            </a:pPr>
            <a:r>
              <a:rPr lang="en-US" sz="1200" kern="1200" dirty="0">
                <a:solidFill>
                  <a:schemeClr val="tx1"/>
                </a:solidFill>
                <a:effectLst/>
                <a:latin typeface="+mn-lt"/>
                <a:ea typeface="+mn-ea"/>
                <a:cs typeface="+mn-cs"/>
              </a:rPr>
              <a:t>Walls;</a:t>
            </a:r>
          </a:p>
          <a:p>
            <a:pPr marL="228600" lvl="0" indent="-228600">
              <a:buFont typeface="+mj-lt"/>
              <a:buAutoNum type="arabicPeriod"/>
            </a:pPr>
            <a:r>
              <a:rPr lang="en-US" sz="1200" kern="1200" dirty="0">
                <a:solidFill>
                  <a:schemeClr val="tx1"/>
                </a:solidFill>
                <a:effectLst/>
                <a:latin typeface="+mn-lt"/>
                <a:ea typeface="+mn-ea"/>
                <a:cs typeface="+mn-cs"/>
              </a:rPr>
              <a:t>Windows; </a:t>
            </a:r>
          </a:p>
          <a:p>
            <a:pPr marL="228600" lvl="0" indent="-228600">
              <a:buFont typeface="+mj-lt"/>
              <a:buAutoNum type="arabicPeriod"/>
            </a:pPr>
            <a:r>
              <a:rPr lang="en-US" sz="1200" kern="1200" dirty="0">
                <a:solidFill>
                  <a:schemeClr val="tx1"/>
                </a:solidFill>
                <a:effectLst/>
                <a:latin typeface="+mn-lt"/>
                <a:ea typeface="+mn-ea"/>
                <a:cs typeface="+mn-cs"/>
              </a:rPr>
              <a:t>Trim/door frames; </a:t>
            </a:r>
          </a:p>
          <a:p>
            <a:pPr marL="228600" lvl="0" indent="-228600">
              <a:buFont typeface="+mj-lt"/>
              <a:buAutoNum type="arabicPeriod"/>
            </a:pPr>
            <a:r>
              <a:rPr lang="en-US" sz="1200" kern="1200" dirty="0">
                <a:solidFill>
                  <a:schemeClr val="tx1"/>
                </a:solidFill>
                <a:effectLst/>
                <a:latin typeface="+mn-lt"/>
                <a:ea typeface="+mn-ea"/>
                <a:cs typeface="+mn-cs"/>
              </a:rPr>
              <a:t>House exterior;</a:t>
            </a:r>
          </a:p>
          <a:p>
            <a:pPr marL="228600" lvl="0" indent="-228600">
              <a:buFont typeface="+mj-lt"/>
              <a:buAutoNum type="arabicPeriod"/>
            </a:pPr>
            <a:r>
              <a:rPr lang="en-US" sz="1200" kern="1200" dirty="0">
                <a:solidFill>
                  <a:schemeClr val="tx1"/>
                </a:solidFill>
                <a:effectLst/>
                <a:latin typeface="+mn-lt"/>
                <a:ea typeface="+mn-ea"/>
                <a:cs typeface="+mn-cs"/>
              </a:rPr>
              <a:t>Soil;</a:t>
            </a:r>
          </a:p>
          <a:p>
            <a:pPr marL="228600" lvl="0" indent="-228600">
              <a:buFont typeface="+mj-lt"/>
              <a:buAutoNum type="arabicPeriod"/>
            </a:pPr>
            <a:r>
              <a:rPr lang="en-US" sz="1200" kern="1200" dirty="0">
                <a:solidFill>
                  <a:schemeClr val="tx1"/>
                </a:solidFill>
                <a:effectLst/>
                <a:latin typeface="+mn-lt"/>
                <a:ea typeface="+mn-ea"/>
                <a:cs typeface="+mn-cs"/>
              </a:rPr>
              <a:t>Railings; and</a:t>
            </a:r>
          </a:p>
          <a:p>
            <a:pPr marL="228600" lvl="0" indent="-228600">
              <a:buFont typeface="+mj-lt"/>
              <a:buAutoNum type="arabicPeriod"/>
            </a:pPr>
            <a:r>
              <a:rPr lang="en-US" sz="1200" kern="1200" dirty="0">
                <a:solidFill>
                  <a:schemeClr val="tx1"/>
                </a:solidFill>
                <a:effectLst/>
                <a:latin typeface="+mn-lt"/>
                <a:ea typeface="+mn-ea"/>
                <a:cs typeface="+mn-cs"/>
              </a:rPr>
              <a:t>Stairs.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33</a:t>
            </a:fld>
            <a:endParaRPr lang="en-US"/>
          </a:p>
        </p:txBody>
      </p:sp>
    </p:spTree>
    <p:extLst>
      <p:ext uri="{BB962C8B-B14F-4D97-AF65-F5344CB8AC3E}">
        <p14:creationId xmlns:p14="http://schemas.microsoft.com/office/powerpoint/2010/main" val="2683353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have a few discussion questions for the group: </a:t>
            </a:r>
          </a:p>
          <a:p>
            <a:pPr marL="228600" lvl="0" indent="-228600">
              <a:buFont typeface="+mj-lt"/>
              <a:buAutoNum type="arabicPeriod"/>
            </a:pPr>
            <a:r>
              <a:rPr lang="en-US" sz="1200" kern="1200" dirty="0">
                <a:solidFill>
                  <a:schemeClr val="tx1"/>
                </a:solidFill>
                <a:effectLst/>
                <a:latin typeface="+mn-lt"/>
                <a:ea typeface="+mn-ea"/>
                <a:cs typeface="+mn-cs"/>
              </a:rPr>
              <a:t>What are lead-based paint activities?</a:t>
            </a:r>
            <a:r>
              <a:rPr lang="en-US" sz="1200" i="1" kern="1200" dirty="0">
                <a:solidFill>
                  <a:schemeClr val="tx1"/>
                </a:solidFill>
                <a:effectLst/>
                <a:latin typeface="+mn-lt"/>
                <a:ea typeface="+mn-ea"/>
                <a:cs typeface="+mn-cs"/>
              </a:rPr>
              <a:t> Possible answers: </a:t>
            </a:r>
            <a:endParaRPr lang="en-US" sz="1200" kern="1200" dirty="0">
              <a:solidFill>
                <a:schemeClr val="tx1"/>
              </a:solidFill>
              <a:effectLst/>
              <a:latin typeface="+mn-lt"/>
              <a:ea typeface="+mn-ea"/>
              <a:cs typeface="+mn-cs"/>
            </a:endParaRPr>
          </a:p>
          <a:p>
            <a:pPr marL="457200" marR="0" lvl="1">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Lead-based paint activities include lead-based paint inspections, lead risk assessments and lead abatements (addressing lead-based paint hazards). Lead inspections are designed to locate all lead-based paint in a home and lead risk assessments are designed to identify lead hazards and management strategies. Individuals must be trained and certified to conduct lead-based paint activities, and firms must be certified.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34</a:t>
            </a:fld>
            <a:endParaRPr lang="en-US"/>
          </a:p>
        </p:txBody>
      </p:sp>
    </p:spTree>
    <p:extLst>
      <p:ext uri="{BB962C8B-B14F-4D97-AF65-F5344CB8AC3E}">
        <p14:creationId xmlns:p14="http://schemas.microsoft.com/office/powerpoint/2010/main" val="20699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startAt="2"/>
            </a:pPr>
            <a:r>
              <a:rPr lang="en-US" sz="1200" kern="1200" dirty="0">
                <a:solidFill>
                  <a:schemeClr val="tx1"/>
                </a:solidFill>
                <a:effectLst/>
                <a:latin typeface="+mn-lt"/>
                <a:ea typeface="+mn-ea"/>
                <a:cs typeface="+mn-cs"/>
              </a:rPr>
              <a:t>What are lead abatement activities? </a:t>
            </a:r>
            <a:r>
              <a:rPr lang="en-US" sz="1200" i="1" kern="1200" dirty="0">
                <a:solidFill>
                  <a:schemeClr val="tx1"/>
                </a:solidFill>
                <a:effectLst/>
                <a:latin typeface="+mn-lt"/>
                <a:ea typeface="+mn-ea"/>
                <a:cs typeface="+mn-cs"/>
              </a:rPr>
              <a:t>Possible answers:</a:t>
            </a:r>
            <a:endParaRPr lang="en-US" sz="1200" kern="1200" dirty="0">
              <a:solidFill>
                <a:schemeClr val="tx1"/>
              </a:solidFill>
              <a:effectLst/>
              <a:latin typeface="+mn-lt"/>
              <a:ea typeface="+mn-ea"/>
              <a:cs typeface="+mn-cs"/>
            </a:endParaRPr>
          </a:p>
          <a:p>
            <a:pPr marL="457200" marR="0" lvl="1">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Lead abatement activities are designed to address existing lead-based paint hazards. They may be ordered by a tribal, state or local government in response to a lead-poisoned child or other reason or may be undertaken voluntarily at any time.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There are four types of lead abatement: replacement, removal, enclosure and encapsulation. While replacement and removal completely remove lead-based paint, enclosure and encapsulation methods are applied on top of lead-based paint in good condition without removing the lead-based paint. </a:t>
            </a:r>
          </a:p>
          <a:p>
            <a:endParaRPr lang="en-US" dirty="0"/>
          </a:p>
          <a:p>
            <a:pPr lvl="1"/>
            <a:r>
              <a:rPr lang="en-US" sz="1200" kern="1200" dirty="0">
                <a:solidFill>
                  <a:schemeClr val="tx1"/>
                </a:solidFill>
                <a:effectLst/>
                <a:latin typeface="+mn-lt"/>
                <a:ea typeface="+mn-ea"/>
                <a:cs typeface="+mn-cs"/>
              </a:rPr>
              <a:t>Individual lead abatement contractors must be trained and certified to conduct lead abatement jobs. Cherokee Nation, Upper Sioux Community, Lower Sioux Indian Community in the State of Minnesota, Minnesota Chippewa Tribe – Bois Forte (Nett Lake) are four tribes that have EPA-authorized lead-based paint programs. Most states and two territories are authorized by EPA to run their own lead-based paint programs. EPA administers the lead-based paint program in areas where states, territories or tribes are not authorized by EPA to operate their own lead-based paint programs. For help in locating a certified lead abatement firm in your area, visit the EPA website.</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35</a:t>
            </a:fld>
            <a:endParaRPr lang="en-US"/>
          </a:p>
        </p:txBody>
      </p:sp>
    </p:spTree>
    <p:extLst>
      <p:ext uri="{BB962C8B-B14F-4D97-AF65-F5344CB8AC3E}">
        <p14:creationId xmlns:p14="http://schemas.microsoft.com/office/powerpoint/2010/main" val="1749232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startAt="3"/>
            </a:pPr>
            <a:r>
              <a:rPr lang="en-US" sz="1200" kern="1200" dirty="0">
                <a:solidFill>
                  <a:schemeClr val="tx1"/>
                </a:solidFill>
                <a:effectLst/>
                <a:latin typeface="+mn-lt"/>
                <a:ea typeface="+mn-ea"/>
                <a:cs typeface="+mn-cs"/>
              </a:rPr>
              <a:t>What are RRP projects?</a:t>
            </a:r>
            <a:r>
              <a:rPr lang="en-US" sz="1200" i="1" kern="1200" dirty="0">
                <a:solidFill>
                  <a:schemeClr val="tx1"/>
                </a:solidFill>
                <a:effectLst/>
                <a:latin typeface="+mn-lt"/>
                <a:ea typeface="+mn-ea"/>
                <a:cs typeface="+mn-cs"/>
              </a:rPr>
              <a:t> Possible answers:</a:t>
            </a: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RRP projects that involve renovation, repair and painting activities like sanding, cutting and replacing windows and are typically performed at the option of the property owner. They are </a:t>
            </a:r>
            <a:r>
              <a:rPr lang="en-US" sz="1800" b="1" kern="100" dirty="0">
                <a:effectLst/>
                <a:latin typeface="Calibri" panose="020F0502020204030204" pitchFamily="34" charset="0"/>
                <a:ea typeface="Calibri" panose="020F0502020204030204" pitchFamily="34" charset="0"/>
                <a:cs typeface="Arial" panose="020B0604020202020204" pitchFamily="34" charset="0"/>
              </a:rPr>
              <a:t>not</a:t>
            </a:r>
            <a:r>
              <a:rPr lang="en-US" sz="1800" kern="100" dirty="0">
                <a:effectLst/>
                <a:latin typeface="Calibri" panose="020F0502020204030204" pitchFamily="34" charset="0"/>
                <a:ea typeface="Calibri" panose="020F0502020204030204" pitchFamily="34" charset="0"/>
                <a:cs typeface="Arial" panose="020B0604020202020204" pitchFamily="34" charset="0"/>
              </a:rPr>
              <a:t> designed to address lead-based paint hazards. </a:t>
            </a:r>
            <a:r>
              <a:rPr lang="en-US" sz="1200" kern="1200" dirty="0">
                <a:solidFill>
                  <a:schemeClr val="tx1"/>
                </a:solidFill>
                <a:effectLst/>
                <a:latin typeface="+mn-lt"/>
                <a:ea typeface="+mn-ea"/>
                <a:cs typeface="+mn-cs"/>
              </a:rPr>
              <a:t>Individual renovators must be trained and certified in lead-safe work practices, and firms must be certified. One tribe, Minnesota Chippewa Tribe – Bois Forte (Nett Lake), and 14 states are EPA-authorized to run their own RRP programs. EPA administers the RRP program in most states, territories and tribes. To search for Lead-Safe Certified RRP firms, visit the EPA website. When hiring a Lead-Safe Certified contractor to do RRP work make sure to look for EPA’s Lead-Safe Certified Firm logo.</a:t>
            </a:r>
          </a:p>
          <a:p>
            <a:pPr lvl="1"/>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Lead abatement and RRP activities may sometimes look similar, but they serve different purposes and require different certifications.</a:t>
            </a: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36</a:t>
            </a:fld>
            <a:endParaRPr lang="en-US"/>
          </a:p>
        </p:txBody>
      </p:sp>
    </p:spTree>
    <p:extLst>
      <p:ext uri="{BB962C8B-B14F-4D97-AF65-F5344CB8AC3E}">
        <p14:creationId xmlns:p14="http://schemas.microsoft.com/office/powerpoint/2010/main" val="1623995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receive general information about lead or ask questions, you can call the National Lead Information Center (NLIC). The NLIC provides the public and professionals with information about lead, lead hazards and prevention. Call and speak with a specialist Monday through Friday, 8:00 am to 6:00 pm Eastern time (except federal holidays) at 1 (800) 424-LEAD [5323]. </a:t>
            </a:r>
            <a:r>
              <a:rPr lang="en-US" sz="1200" kern="1200">
                <a:solidFill>
                  <a:schemeClr val="tx1"/>
                </a:solidFill>
                <a:effectLst/>
                <a:latin typeface="+mn-lt"/>
                <a:ea typeface="+mn-ea"/>
                <a:cs typeface="+mn-cs"/>
              </a:rPr>
              <a:t>Hearing- or speech-challenged individuals may access this number through TTY by calling the Federal Relay Service at 1-800-877-8339.</a:t>
            </a:r>
          </a:p>
          <a:p>
            <a:endParaRPr lang="en-US" dirty="0"/>
          </a:p>
        </p:txBody>
      </p:sp>
    </p:spTree>
    <p:extLst>
      <p:ext uri="{BB962C8B-B14F-4D97-AF65-F5344CB8AC3E}">
        <p14:creationId xmlns:p14="http://schemas.microsoft.com/office/powerpoint/2010/main" val="374401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participating in this session. Does anyone have any questions about the information covered?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Module 4 Kids Activity Sheet for you to take home. The kids activity sheet has several activities that teach children about what we learned today.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Give each participant a copy of the Module 4 Kids Activity Sheet to take home with them.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38</a:t>
            </a:fld>
            <a:endParaRPr lang="en-US"/>
          </a:p>
        </p:txBody>
      </p:sp>
    </p:spTree>
    <p:extLst>
      <p:ext uri="{BB962C8B-B14F-4D97-AF65-F5344CB8AC3E}">
        <p14:creationId xmlns:p14="http://schemas.microsoft.com/office/powerpoint/2010/main" val="368846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Before we begin, I have a few questions for the group to gain a better understanding of what you already know: </a:t>
            </a:r>
          </a:p>
          <a:p>
            <a:pPr fontAlgn="base"/>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1.  Has anyone ever heard that you should hire a certified lead professional to do work on your home?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This can be as simple as having participants raise their hands to respond with “yes” or “no” or you can allow participants time to share.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5</a:t>
            </a:fld>
            <a:endParaRPr lang="en-US"/>
          </a:p>
        </p:txBody>
      </p:sp>
    </p:spTree>
    <p:extLst>
      <p:ext uri="{BB962C8B-B14F-4D97-AF65-F5344CB8AC3E}">
        <p14:creationId xmlns:p14="http://schemas.microsoft.com/office/powerpoint/2010/main" val="180670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t>
            </a:r>
            <a:r>
              <a:rPr lang="en-US" sz="1200" kern="1200" dirty="0">
                <a:solidFill>
                  <a:schemeClr val="tx1"/>
                </a:solidFill>
                <a:effectLst/>
                <a:latin typeface="+mn-lt"/>
                <a:ea typeface="+mn-ea"/>
                <a:cs typeface="+mn-cs"/>
              </a:rPr>
              <a:t>When should we hire certified lead professionals?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6</a:t>
            </a:fld>
            <a:endParaRPr lang="en-US"/>
          </a:p>
        </p:txBody>
      </p:sp>
    </p:spTree>
    <p:extLst>
      <p:ext uri="{BB962C8B-B14F-4D97-AF65-F5344CB8AC3E}">
        <p14:creationId xmlns:p14="http://schemas.microsoft.com/office/powerpoint/2010/main" val="352850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sz="1200" kern="1200" dirty="0">
                <a:solidFill>
                  <a:schemeClr val="tx1"/>
                </a:solidFill>
                <a:effectLst/>
                <a:latin typeface="+mn-lt"/>
                <a:ea typeface="+mn-ea"/>
                <a:cs typeface="+mn-cs"/>
              </a:rPr>
              <a:t>How can you tell if your home has lead-based paint and that you might need to hire a certified lead professional?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7</a:t>
            </a:fld>
            <a:endParaRPr lang="en-US"/>
          </a:p>
        </p:txBody>
      </p:sp>
    </p:spTree>
    <p:extLst>
      <p:ext uri="{BB962C8B-B14F-4D97-AF65-F5344CB8AC3E}">
        <p14:creationId xmlns:p14="http://schemas.microsoft.com/office/powerpoint/2010/main" val="35535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ANIMATED SLIDE – multiple clicks required (second click will reveal the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Show participants the two photos of houses.</a:t>
            </a:r>
            <a:r>
              <a:rPr lang="en-US" sz="1200" kern="1200" dirty="0">
                <a:solidFill>
                  <a:schemeClr val="tx1"/>
                </a:solidFill>
                <a:effectLst/>
                <a:latin typeface="+mn-lt"/>
                <a:ea typeface="+mn-ea"/>
                <a:cs typeface="+mn-cs"/>
              </a:rPr>
              <a:t> Looking at these photos can you tell which house has lead-based paint? </a:t>
            </a:r>
            <a:r>
              <a:rPr lang="en-US" sz="1200" b="1" i="1" kern="1200" dirty="0">
                <a:solidFill>
                  <a:schemeClr val="tx1"/>
                </a:solidFill>
                <a:effectLst/>
                <a:latin typeface="+mn-lt"/>
                <a:ea typeface="+mn-ea"/>
                <a:cs typeface="+mn-cs"/>
              </a:rPr>
              <a:t>Instructor Note: </a:t>
            </a:r>
            <a:r>
              <a:rPr lang="en-US" sz="1200" i="1" kern="1200" dirty="0">
                <a:solidFill>
                  <a:schemeClr val="tx1"/>
                </a:solidFill>
                <a:effectLst/>
                <a:latin typeface="+mn-lt"/>
                <a:ea typeface="+mn-ea"/>
                <a:cs typeface="+mn-cs"/>
              </a:rPr>
              <a:t>Allow participants a moment to think and respond.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not possible to tell just by looking at these houses if they have lead. We know there is lead in the house on the left photo example because the paint was analyzed and was found to contain lead. The other house was built in 2007. </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8</a:t>
            </a:fld>
            <a:endParaRPr lang="en-US"/>
          </a:p>
        </p:txBody>
      </p:sp>
    </p:spTree>
    <p:extLst>
      <p:ext uri="{BB962C8B-B14F-4D97-AF65-F5344CB8AC3E}">
        <p14:creationId xmlns:p14="http://schemas.microsoft.com/office/powerpoint/2010/main" val="187574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this session, I will use the phrase “pre-1978 homes” to refer to homes, child care facilities or preschools built before 1978.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federal government banned the sale of paint containing lead for use in residential homes in 1978 to reduce children’s exposure to lead. If your home was built before 1978, it may have lead-based paint on interior and/or exterior surfaces. In some instances, lead-based paint may have been purchased before it was banned, stored and then used years later. </a:t>
            </a:r>
          </a:p>
        </p:txBody>
      </p:sp>
      <p:sp>
        <p:nvSpPr>
          <p:cNvPr id="4" name="Slide Number Placeholder 3"/>
          <p:cNvSpPr>
            <a:spLocks noGrp="1"/>
          </p:cNvSpPr>
          <p:nvPr>
            <p:ph type="sldNum" sz="quarter" idx="5"/>
          </p:nvPr>
        </p:nvSpPr>
        <p:spPr/>
        <p:txBody>
          <a:bodyPr/>
          <a:lstStyle/>
          <a:p>
            <a:fld id="{5DF2F1D2-16C9-4106-B8D4-3AAE30BC0132}" type="slidenum">
              <a:rPr lang="en-US" smtClean="0"/>
              <a:t>9</a:t>
            </a:fld>
            <a:endParaRPr lang="en-US"/>
          </a:p>
        </p:txBody>
      </p:sp>
    </p:spTree>
    <p:extLst>
      <p:ext uri="{BB962C8B-B14F-4D97-AF65-F5344CB8AC3E}">
        <p14:creationId xmlns:p14="http://schemas.microsoft.com/office/powerpoint/2010/main" val="85075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Today, lead-based paint may still be present under layers of paint in pre-1978 homes.</a:t>
            </a:r>
            <a:r>
              <a:rPr lang="en-US" sz="1200" kern="1200" dirty="0">
                <a:solidFill>
                  <a:schemeClr val="tx1"/>
                </a:solidFill>
                <a:effectLst/>
                <a:latin typeface="+mn-lt"/>
                <a:ea typeface="+mn-ea"/>
                <a:cs typeface="+mn-cs"/>
              </a:rPr>
              <a:t> If paint is kept intact and surfaces are kept clean, children can live safely in a home containing lead-based paint. However, when painted surfaces are not properly maintained, paint can deteriorate, peel, chip, chalk, or crack, becoming a hazard. When lead-based paint is old and worn or is subject to constant rubbing (as on doors and windowsills) lead-based paint chips and dust can scatter and become a hazard. These hazards can be breathed in or swallowed by children, residents and workers. Lead dust can also be scattered when paint is disturbed during renovation, repair or remodeling. In addition, lead-based paint chips, dust and contaminated soil can end up on a child’s hands and toys which younger children put in their mouths, leading to ingestion of lead.</a:t>
            </a:r>
            <a:endParaRPr lang="en-US" dirty="0"/>
          </a:p>
        </p:txBody>
      </p:sp>
      <p:sp>
        <p:nvSpPr>
          <p:cNvPr id="4" name="Slide Number Placeholder 3"/>
          <p:cNvSpPr>
            <a:spLocks noGrp="1"/>
          </p:cNvSpPr>
          <p:nvPr>
            <p:ph type="sldNum" sz="quarter" idx="5"/>
          </p:nvPr>
        </p:nvSpPr>
        <p:spPr/>
        <p:txBody>
          <a:bodyPr/>
          <a:lstStyle/>
          <a:p>
            <a:fld id="{5DF2F1D2-16C9-4106-B8D4-3AAE30BC0132}" type="slidenum">
              <a:rPr lang="en-US" smtClean="0"/>
              <a:t>10</a:t>
            </a:fld>
            <a:endParaRPr lang="en-US"/>
          </a:p>
        </p:txBody>
      </p:sp>
    </p:spTree>
    <p:extLst>
      <p:ext uri="{BB962C8B-B14F-4D97-AF65-F5344CB8AC3E}">
        <p14:creationId xmlns:p14="http://schemas.microsoft.com/office/powerpoint/2010/main" val="1000849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E1CF2-DB69-4F5B-B28C-E6EB778B890C}"/>
              </a:ext>
              <a:ext uri="{C183D7F6-B498-43B3-948B-1728B52AA6E4}">
                <adec:decorative xmlns:adec="http://schemas.microsoft.com/office/drawing/2017/decorative" val="1"/>
              </a:ext>
            </a:extLst>
          </p:cNvPr>
          <p:cNvSpPr/>
          <p:nvPr userDrawn="1"/>
        </p:nvSpPr>
        <p:spPr>
          <a:xfrm>
            <a:off x="-1" y="0"/>
            <a:ext cx="4315779" cy="6490600"/>
          </a:xfrm>
          <a:prstGeom prst="rect">
            <a:avLst/>
          </a:prstGeom>
          <a:solidFill>
            <a:schemeClr val="accent4"/>
          </a:solidFill>
          <a:ln>
            <a:solidFill>
              <a:srgbClr val="00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
        <p:nvSpPr>
          <p:cNvPr id="4" name="TextBox 3">
            <a:extLst>
              <a:ext uri="{FF2B5EF4-FFF2-40B4-BE49-F238E27FC236}">
                <a16:creationId xmlns:a16="http://schemas.microsoft.com/office/drawing/2014/main" id="{F0BC9ED3-63E5-495F-B796-E1B35C49BEFB}"/>
              </a:ext>
            </a:extLst>
          </p:cNvPr>
          <p:cNvSpPr txBox="1"/>
          <p:nvPr userDrawn="1"/>
        </p:nvSpPr>
        <p:spPr>
          <a:xfrm>
            <a:off x="-1" y="271729"/>
            <a:ext cx="4315780" cy="2246769"/>
          </a:xfrm>
          <a:prstGeom prst="rect">
            <a:avLst/>
          </a:prstGeom>
          <a:noFill/>
        </p:spPr>
        <p:txBody>
          <a:bodyPr wrap="square" rtlCol="0">
            <a:spAutoFit/>
          </a:bodyPr>
          <a:lstStyle/>
          <a:p>
            <a:pPr algn="ctr"/>
            <a:r>
              <a:rPr lang="en-US" sz="3500" b="0" i="0" dirty="0">
                <a:solidFill>
                  <a:schemeClr val="bg1"/>
                </a:solidFill>
              </a:rPr>
              <a:t>Lead Awareness in Indian Country: Keeping Our Children Healthy!</a:t>
            </a:r>
          </a:p>
        </p:txBody>
      </p:sp>
      <p:pic>
        <p:nvPicPr>
          <p:cNvPr id="5" name="Picture 4" descr="Actions to Reduce Lead Exposure Infographic. The Infographic is a circle with images on the inside for the the following actions&#10;1. Keep homes clean and dust free;&#10;2. Eat a diet high in calcium, iron and vitamin C;&#10;3. Wash  hands; &#10;4. Play in grass;&#10;5. Hire certified lead professionals;&#10;6. Shower and change;&#10;7. Wash toys, pacifiers and bottles; and&#10;8.Run your water.">
            <a:extLst>
              <a:ext uri="{FF2B5EF4-FFF2-40B4-BE49-F238E27FC236}">
                <a16:creationId xmlns:a16="http://schemas.microsoft.com/office/drawing/2014/main" id="{138659AE-83E5-4876-A9DE-BE09A95ED5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itle 1">
            <a:extLst>
              <a:ext uri="{FF2B5EF4-FFF2-40B4-BE49-F238E27FC236}">
                <a16:creationId xmlns:a16="http://schemas.microsoft.com/office/drawing/2014/main" id="{25A92421-738C-4F82-8748-EC8AA711A946}"/>
              </a:ext>
            </a:extLst>
          </p:cNvPr>
          <p:cNvSpPr>
            <a:spLocks noGrp="1"/>
          </p:cNvSpPr>
          <p:nvPr>
            <p:ph type="title" hasCustomPrompt="1"/>
          </p:nvPr>
        </p:nvSpPr>
        <p:spPr>
          <a:xfrm>
            <a:off x="41565" y="3893127"/>
            <a:ext cx="4305216" cy="2597473"/>
          </a:xfrm>
        </p:spPr>
        <p:txBody>
          <a:bodyPr/>
          <a:lstStyle>
            <a:lvl1pPr>
              <a:defRPr>
                <a:solidFill>
                  <a:schemeClr val="bg1"/>
                </a:solidFill>
              </a:defRPr>
            </a:lvl1pPr>
          </a:lstStyle>
          <a:p>
            <a:r>
              <a:rPr lang="en-US" dirty="0"/>
              <a:t>Module #:</a:t>
            </a:r>
            <a:br>
              <a:rPr lang="en-US" dirty="0"/>
            </a:br>
            <a:r>
              <a:rPr lang="en-US" dirty="0"/>
              <a:t>Hiring Certified Lead Professionals</a:t>
            </a: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pic>
        <p:nvPicPr>
          <p:cNvPr id="3" name="Picture 2" descr="zoomed in image of a colorfully woven basket">
            <a:extLst>
              <a:ext uri="{FF2B5EF4-FFF2-40B4-BE49-F238E27FC236}">
                <a16:creationId xmlns:a16="http://schemas.microsoft.com/office/drawing/2014/main" id="{F9138A96-4EC5-4965-83EE-0321EDEC031A}"/>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r="-208"/>
          <a:stretch/>
        </p:blipFill>
        <p:spPr>
          <a:xfrm>
            <a:off x="-60484" y="-45720"/>
            <a:ext cx="9264968" cy="6949440"/>
          </a:xfrm>
          <a:prstGeom prst="rect">
            <a:avLst/>
          </a:prstGeom>
        </p:spPr>
      </p:pic>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940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descr="zoomed in image of a colorfully woven basket">
            <a:extLst>
              <a:ext uri="{FF2B5EF4-FFF2-40B4-BE49-F238E27FC236}">
                <a16:creationId xmlns:a16="http://schemas.microsoft.com/office/drawing/2014/main" id="{BF2B3DF7-458D-442B-85C6-8C9E6605692E}"/>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r="-208"/>
          <a:stretch/>
        </p:blipFill>
        <p:spPr>
          <a:xfrm>
            <a:off x="-60484" y="-45720"/>
            <a:ext cx="9264968" cy="6949440"/>
          </a:xfrm>
          <a:prstGeom prst="rect">
            <a:avLst/>
          </a:prstGeom>
        </p:spPr>
      </p:pic>
      <p:sp>
        <p:nvSpPr>
          <p:cNvPr id="3" name="Subtitle 2"/>
          <p:cNvSpPr>
            <a:spLocks noGrp="1"/>
          </p:cNvSpPr>
          <p:nvPr>
            <p:ph type="subTitle" idx="1" hasCustomPrompt="1"/>
          </p:nvPr>
        </p:nvSpPr>
        <p:spPr>
          <a:xfrm>
            <a:off x="1069251" y="2956886"/>
            <a:ext cx="7305151" cy="944228"/>
          </a:xfrm>
        </p:spPr>
        <p:txBody>
          <a:bodyPr>
            <a:normAutofit/>
          </a:bodyPr>
          <a:lstStyle>
            <a:lvl1pPr marL="0" indent="0" algn="ctr">
              <a:buNone/>
              <a:defRPr sz="6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Thank you!</a:t>
            </a:r>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E1A1BF0-B6C9-47BF-AFBE-3A400E743F9E}"/>
              </a:ext>
              <a:ext uri="{C183D7F6-B498-43B3-948B-1728B52AA6E4}">
                <adec:decorative xmlns:adec="http://schemas.microsoft.com/office/drawing/2017/decorative" val="1"/>
              </a:ext>
            </a:extLst>
          </p:cNvPr>
          <p:cNvGrpSpPr/>
          <p:nvPr userDrawn="1"/>
        </p:nvGrpSpPr>
        <p:grpSpPr>
          <a:xfrm>
            <a:off x="0" y="6502665"/>
            <a:ext cx="9144000" cy="365760"/>
            <a:chOff x="52680" y="6489965"/>
            <a:chExt cx="9062160" cy="365760"/>
          </a:xfrm>
        </p:grpSpPr>
        <p:pic>
          <p:nvPicPr>
            <p:cNvPr id="7" name="Picture 6">
              <a:extLst>
                <a:ext uri="{FF2B5EF4-FFF2-40B4-BE49-F238E27FC236}">
                  <a16:creationId xmlns:a16="http://schemas.microsoft.com/office/drawing/2014/main" id="{AD3D52D5-F411-45DA-9EA7-91375DBAF066}"/>
                </a:ext>
                <a:ext uri="{C183D7F6-B498-43B3-948B-1728B52AA6E4}">
                  <adec:decorative xmlns:adec="http://schemas.microsoft.com/office/drawing/2017/decorative" val="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52680" y="6489965"/>
              <a:ext cx="3020720" cy="365760"/>
            </a:xfrm>
            <a:prstGeom prst="rect">
              <a:avLst/>
            </a:prstGeom>
          </p:spPr>
        </p:pic>
        <p:pic>
          <p:nvPicPr>
            <p:cNvPr id="8" name="Picture 7">
              <a:extLst>
                <a:ext uri="{FF2B5EF4-FFF2-40B4-BE49-F238E27FC236}">
                  <a16:creationId xmlns:a16="http://schemas.microsoft.com/office/drawing/2014/main" id="{70844146-CE22-4575-80B3-80A2CE36A8C2}"/>
                </a:ext>
                <a:ext uri="{C183D7F6-B498-43B3-948B-1728B52AA6E4}">
                  <adec:decorative xmlns:adec="http://schemas.microsoft.com/office/drawing/2017/decorative" val="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flipH="1">
              <a:off x="3073400" y="6489965"/>
              <a:ext cx="3020720" cy="365760"/>
            </a:xfrm>
            <a:prstGeom prst="rect">
              <a:avLst/>
            </a:prstGeom>
          </p:spPr>
        </p:pic>
        <p:pic>
          <p:nvPicPr>
            <p:cNvPr id="10" name="Picture 9">
              <a:extLst>
                <a:ext uri="{FF2B5EF4-FFF2-40B4-BE49-F238E27FC236}">
                  <a16:creationId xmlns:a16="http://schemas.microsoft.com/office/drawing/2014/main" id="{1073EB81-33D8-410D-BF94-DD3D4ED95579}"/>
                </a:ext>
                <a:ext uri="{C183D7F6-B498-43B3-948B-1728B52AA6E4}">
                  <adec:decorative xmlns:adec="http://schemas.microsoft.com/office/drawing/2017/decorative" val="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6094120" y="6489965"/>
              <a:ext cx="3020720" cy="365760"/>
            </a:xfrm>
            <a:prstGeom prst="rect">
              <a:avLst/>
            </a:prstGeom>
          </p:spPr>
        </p:pic>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29374"/>
            <a:ext cx="2057400" cy="365125"/>
          </a:xfrm>
          <a:prstGeom prst="rect">
            <a:avLst/>
          </a:prstGeom>
        </p:spPr>
        <p:txBody>
          <a:bodyPr vert="horz" lIns="91440" tIns="45720" rIns="91440" bIns="45720" rtlCol="0" anchor="ctr"/>
          <a:lstStyle>
            <a:lvl1pPr algn="r">
              <a:defRPr sz="1200" b="1">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7"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lead/renovation-repair-and-painting-program-firm-certification#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XqUssA-PsD0?feature=oembed"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www.epa.gov/lead/renovation-repair-and-painting-program-firm-certification#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epa.gov/lead/lead-abatement-inspection-and-risk-assessment"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epa.gov/lead/renovation-repair-and-painting-progra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572A1D-04A7-4241-8A4E-3D906BFF8F67}"/>
              </a:ext>
            </a:extLst>
          </p:cNvPr>
          <p:cNvSpPr>
            <a:spLocks noGrp="1"/>
          </p:cNvSpPr>
          <p:nvPr>
            <p:ph type="title"/>
          </p:nvPr>
        </p:nvSpPr>
        <p:spPr/>
        <p:txBody>
          <a:bodyPr/>
          <a:lstStyle/>
          <a:p>
            <a:pPr algn="ctr"/>
            <a:r>
              <a:rPr lang="en-US" dirty="0"/>
              <a:t>Module 4: </a:t>
            </a:r>
            <a:br>
              <a:rPr lang="en-US" dirty="0"/>
            </a:br>
            <a:r>
              <a:rPr lang="en-US" dirty="0"/>
              <a:t>Hiring Certified Lead Professionals</a:t>
            </a:r>
          </a:p>
        </p:txBody>
      </p:sp>
    </p:spTree>
    <p:extLst>
      <p:ext uri="{BB962C8B-B14F-4D97-AF65-F5344CB8AC3E}">
        <p14:creationId xmlns:p14="http://schemas.microsoft.com/office/powerpoint/2010/main" val="317356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F350-AA42-4985-B363-B95A21921462}"/>
              </a:ext>
            </a:extLst>
          </p:cNvPr>
          <p:cNvSpPr>
            <a:spLocks noGrp="1"/>
          </p:cNvSpPr>
          <p:nvPr>
            <p:ph type="title"/>
          </p:nvPr>
        </p:nvSpPr>
        <p:spPr/>
        <p:txBody>
          <a:bodyPr/>
          <a:lstStyle/>
          <a:p>
            <a:r>
              <a:rPr lang="en-US" dirty="0"/>
              <a:t>Lead-Based Paint</a:t>
            </a:r>
          </a:p>
        </p:txBody>
      </p:sp>
      <p:sp>
        <p:nvSpPr>
          <p:cNvPr id="3" name="Content Placeholder 2">
            <a:extLst>
              <a:ext uri="{FF2B5EF4-FFF2-40B4-BE49-F238E27FC236}">
                <a16:creationId xmlns:a16="http://schemas.microsoft.com/office/drawing/2014/main" id="{88C309E1-D25E-421B-8E39-FA9CF86CEF34}"/>
              </a:ext>
            </a:extLst>
          </p:cNvPr>
          <p:cNvSpPr>
            <a:spLocks noGrp="1"/>
          </p:cNvSpPr>
          <p:nvPr>
            <p:ph idx="1"/>
          </p:nvPr>
        </p:nvSpPr>
        <p:spPr>
          <a:xfrm>
            <a:off x="628649" y="1825624"/>
            <a:ext cx="4680329" cy="4667249"/>
          </a:xfrm>
        </p:spPr>
        <p:txBody>
          <a:bodyPr>
            <a:normAutofit fontScale="92500" lnSpcReduction="10000"/>
          </a:bodyPr>
          <a:lstStyle/>
          <a:p>
            <a:r>
              <a:rPr lang="en-US" dirty="0"/>
              <a:t>May be present under layers of paint</a:t>
            </a:r>
          </a:p>
          <a:p>
            <a:r>
              <a:rPr lang="en-US" dirty="0"/>
              <a:t>If paint is kept intact and surfaces are kept clean, children can live safely in a home containing lead-based paint</a:t>
            </a:r>
          </a:p>
          <a:p>
            <a:r>
              <a:rPr lang="en-US" dirty="0"/>
              <a:t>Paint can deteriorate, peel, chip, chalk or crack and become a hazard</a:t>
            </a:r>
          </a:p>
          <a:p>
            <a:r>
              <a:rPr lang="en-US" dirty="0"/>
              <a:t>Lead dust can be breathed in and swallowed</a:t>
            </a:r>
          </a:p>
        </p:txBody>
      </p:sp>
      <p:pic>
        <p:nvPicPr>
          <p:cNvPr id="5" name="Picture 4">
            <a:extLst>
              <a:ext uri="{FF2B5EF4-FFF2-40B4-BE49-F238E27FC236}">
                <a16:creationId xmlns:a16="http://schemas.microsoft.com/office/drawing/2014/main" id="{3CFF9928-784E-4A42-B078-9B504AC08A5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860131" y="2691608"/>
            <a:ext cx="4351338" cy="2349500"/>
          </a:xfrm>
          <a:prstGeom prst="rect">
            <a:avLst/>
          </a:prstGeom>
        </p:spPr>
      </p:pic>
      <p:sp>
        <p:nvSpPr>
          <p:cNvPr id="4" name="Slide Number Placeholder 3">
            <a:extLst>
              <a:ext uri="{FF2B5EF4-FFF2-40B4-BE49-F238E27FC236}">
                <a16:creationId xmlns:a16="http://schemas.microsoft.com/office/drawing/2014/main" id="{25547E77-DB4C-497D-AF28-1EF7BC80FE54}"/>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10</a:t>
            </a:fld>
            <a:endParaRPr lang="en-US" dirty="0"/>
          </a:p>
        </p:txBody>
      </p:sp>
    </p:spTree>
    <p:extLst>
      <p:ext uri="{BB962C8B-B14F-4D97-AF65-F5344CB8AC3E}">
        <p14:creationId xmlns:p14="http://schemas.microsoft.com/office/powerpoint/2010/main" val="194690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855DD-D787-4F12-B1AA-B62DF0FA86D2}"/>
              </a:ext>
            </a:extLst>
          </p:cNvPr>
          <p:cNvSpPr>
            <a:spLocks noGrp="1"/>
          </p:cNvSpPr>
          <p:nvPr>
            <p:ph type="title"/>
          </p:nvPr>
        </p:nvSpPr>
        <p:spPr>
          <a:xfrm>
            <a:off x="887911" y="1041005"/>
            <a:ext cx="7393577" cy="4818190"/>
          </a:xfrm>
        </p:spPr>
        <p:txBody>
          <a:bodyPr>
            <a:noAutofit/>
          </a:bodyPr>
          <a:lstStyle/>
          <a:p>
            <a:pPr algn="ctr"/>
            <a:r>
              <a:rPr lang="en-US" sz="4100" dirty="0"/>
              <a:t>If painted surfaces are deteriorating and you are concerned that they may contain lead-based paint, what would be the first step to take to reduce potential exposure to lead in your home? </a:t>
            </a:r>
          </a:p>
        </p:txBody>
      </p:sp>
      <p:sp>
        <p:nvSpPr>
          <p:cNvPr id="3" name="Rectangle: Rounded Corners 2">
            <a:extLst>
              <a:ext uri="{FF2B5EF4-FFF2-40B4-BE49-F238E27FC236}">
                <a16:creationId xmlns:a16="http://schemas.microsoft.com/office/drawing/2014/main" id="{80E53302-6D5C-4F26-B590-A795DF536E2E}"/>
              </a:ext>
              <a:ext uri="{C183D7F6-B498-43B3-948B-1728B52AA6E4}">
                <adec:decorative xmlns:adec="http://schemas.microsoft.com/office/drawing/2017/decorative" val="1"/>
              </a:ext>
            </a:extLst>
          </p:cNvPr>
          <p:cNvSpPr/>
          <p:nvPr/>
        </p:nvSpPr>
        <p:spPr>
          <a:xfrm>
            <a:off x="528914" y="829995"/>
            <a:ext cx="8108650" cy="5176910"/>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496FC98-183D-42E7-8862-28CD052AAA96}"/>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11</a:t>
            </a:fld>
            <a:endParaRPr lang="en-US" dirty="0"/>
          </a:p>
        </p:txBody>
      </p:sp>
    </p:spTree>
    <p:extLst>
      <p:ext uri="{BB962C8B-B14F-4D97-AF65-F5344CB8AC3E}">
        <p14:creationId xmlns:p14="http://schemas.microsoft.com/office/powerpoint/2010/main" val="210873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AA7-80CB-48D1-B86F-A16F8D0AD089}"/>
              </a:ext>
            </a:extLst>
          </p:cNvPr>
          <p:cNvSpPr>
            <a:spLocks noGrp="1"/>
          </p:cNvSpPr>
          <p:nvPr>
            <p:ph type="title"/>
          </p:nvPr>
        </p:nvSpPr>
        <p:spPr>
          <a:xfrm>
            <a:off x="628650" y="365126"/>
            <a:ext cx="8078622" cy="1325563"/>
          </a:xfrm>
        </p:spPr>
        <p:txBody>
          <a:bodyPr/>
          <a:lstStyle/>
          <a:p>
            <a:r>
              <a:rPr lang="en-US" dirty="0"/>
              <a:t>Deteriorating Lead-Based Paint</a:t>
            </a:r>
          </a:p>
        </p:txBody>
      </p:sp>
      <p:sp>
        <p:nvSpPr>
          <p:cNvPr id="3" name="Content Placeholder 2">
            <a:extLst>
              <a:ext uri="{FF2B5EF4-FFF2-40B4-BE49-F238E27FC236}">
                <a16:creationId xmlns:a16="http://schemas.microsoft.com/office/drawing/2014/main" id="{FDB0BC17-A865-4410-B963-8CDF90412527}"/>
              </a:ext>
            </a:extLst>
          </p:cNvPr>
          <p:cNvSpPr>
            <a:spLocks noGrp="1"/>
          </p:cNvSpPr>
          <p:nvPr>
            <p:ph idx="1"/>
          </p:nvPr>
        </p:nvSpPr>
        <p:spPr>
          <a:xfrm>
            <a:off x="628650" y="1825624"/>
            <a:ext cx="3905250" cy="4667250"/>
          </a:xfrm>
        </p:spPr>
        <p:txBody>
          <a:bodyPr>
            <a:normAutofit/>
          </a:bodyPr>
          <a:lstStyle/>
          <a:p>
            <a:r>
              <a:rPr lang="en-US" dirty="0"/>
              <a:t>Refers to peeling, chipping, chalking, or cracking lead-based paint </a:t>
            </a:r>
          </a:p>
          <a:p>
            <a:r>
              <a:rPr lang="en-US" dirty="0"/>
              <a:t>Needs immediate attention</a:t>
            </a:r>
          </a:p>
          <a:p>
            <a:r>
              <a:rPr lang="en-US" dirty="0"/>
              <a:t>Impact or friction surface</a:t>
            </a:r>
          </a:p>
          <a:p>
            <a:pPr lvl="1"/>
            <a:r>
              <a:rPr lang="en-US" dirty="0"/>
              <a:t>Window</a:t>
            </a:r>
          </a:p>
          <a:p>
            <a:pPr lvl="1"/>
            <a:r>
              <a:rPr lang="en-US" dirty="0"/>
              <a:t>Door jamb</a:t>
            </a:r>
          </a:p>
        </p:txBody>
      </p:sp>
      <p:pic>
        <p:nvPicPr>
          <p:cNvPr id="8" name="Picture 7">
            <a:extLst>
              <a:ext uri="{FF2B5EF4-FFF2-40B4-BE49-F238E27FC236}">
                <a16:creationId xmlns:a16="http://schemas.microsoft.com/office/drawing/2014/main" id="{B8B0F586-A394-4573-853E-03A78FBAD3E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3900" y="2503218"/>
            <a:ext cx="4493986" cy="2119355"/>
          </a:xfrm>
          <a:prstGeom prst="rect">
            <a:avLst/>
          </a:prstGeom>
        </p:spPr>
      </p:pic>
      <p:sp>
        <p:nvSpPr>
          <p:cNvPr id="4" name="Slide Number Placeholder 3">
            <a:extLst>
              <a:ext uri="{FF2B5EF4-FFF2-40B4-BE49-F238E27FC236}">
                <a16:creationId xmlns:a16="http://schemas.microsoft.com/office/drawing/2014/main" id="{7D340B99-8DD8-4A82-9063-104B60B2BEB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12</a:t>
            </a:fld>
            <a:endParaRPr lang="en-US" dirty="0"/>
          </a:p>
        </p:txBody>
      </p:sp>
    </p:spTree>
    <p:extLst>
      <p:ext uri="{BB962C8B-B14F-4D97-AF65-F5344CB8AC3E}">
        <p14:creationId xmlns:p14="http://schemas.microsoft.com/office/powerpoint/2010/main" val="291568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D20FF-9CFB-4FF5-B44C-E78F2B4DDF98}"/>
              </a:ext>
            </a:extLst>
          </p:cNvPr>
          <p:cNvSpPr>
            <a:spLocks noGrp="1"/>
          </p:cNvSpPr>
          <p:nvPr>
            <p:ph type="title"/>
          </p:nvPr>
        </p:nvSpPr>
        <p:spPr/>
        <p:txBody>
          <a:bodyPr/>
          <a:lstStyle/>
          <a:p>
            <a:r>
              <a:rPr lang="en-US" dirty="0"/>
              <a:t>Lead-Based Paint Hazards</a:t>
            </a:r>
          </a:p>
        </p:txBody>
      </p:sp>
      <p:sp>
        <p:nvSpPr>
          <p:cNvPr id="5" name="TextBox 4"/>
          <p:cNvSpPr txBox="1"/>
          <p:nvPr/>
        </p:nvSpPr>
        <p:spPr>
          <a:xfrm>
            <a:off x="675639" y="1385417"/>
            <a:ext cx="6187912" cy="477054"/>
          </a:xfrm>
          <a:prstGeom prst="rect">
            <a:avLst/>
          </a:prstGeom>
          <a:noFill/>
        </p:spPr>
        <p:txBody>
          <a:bodyPr wrap="none" rtlCol="0">
            <a:spAutoFit/>
          </a:bodyPr>
          <a:lstStyle/>
          <a:p>
            <a:r>
              <a:rPr lang="en-US" sz="2500" dirty="0">
                <a:solidFill>
                  <a:schemeClr val="bg2">
                    <a:lumMod val="10000"/>
                  </a:schemeClr>
                </a:solidFill>
              </a:rPr>
              <a:t>The home has 8 lead-based paint hazards</a:t>
            </a:r>
            <a:endParaRPr lang="es-MX" sz="2500" dirty="0">
              <a:solidFill>
                <a:schemeClr val="bg2">
                  <a:lumMod val="10000"/>
                </a:schemeClr>
              </a:solidFill>
            </a:endParaRPr>
          </a:p>
        </p:txBody>
      </p:sp>
      <p:sp>
        <p:nvSpPr>
          <p:cNvPr id="6" name="Rectangle 5" descr="Image of the inside of a two-story house that has 8 lead-based paint hazards."/>
          <p:cNvSpPr>
            <a:spLocks noChangeAspect="1"/>
          </p:cNvSpPr>
          <p:nvPr/>
        </p:nvSpPr>
        <p:spPr>
          <a:xfrm>
            <a:off x="627380" y="1713571"/>
            <a:ext cx="7934959" cy="47634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Slide Number Placeholder 1">
            <a:extLst>
              <a:ext uri="{FF2B5EF4-FFF2-40B4-BE49-F238E27FC236}">
                <a16:creationId xmlns:a16="http://schemas.microsoft.com/office/drawing/2014/main" id="{D1284F48-CB7A-47D8-B158-8361F4B5E07E}"/>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13</a:t>
            </a:fld>
            <a:endParaRPr lang="en-US" dirty="0"/>
          </a:p>
        </p:txBody>
      </p:sp>
    </p:spTree>
    <p:extLst>
      <p:ext uri="{BB962C8B-B14F-4D97-AF65-F5344CB8AC3E}">
        <p14:creationId xmlns:p14="http://schemas.microsoft.com/office/powerpoint/2010/main" val="187962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
            <a:extLst>
              <a:ext uri="{FF2B5EF4-FFF2-40B4-BE49-F238E27FC236}">
                <a16:creationId xmlns:a16="http://schemas.microsoft.com/office/drawing/2014/main" id="{1E276290-5AFC-40E8-A46A-090CA3F4D2DA}"/>
              </a:ext>
            </a:extLst>
          </p:cNvPr>
          <p:cNvSpPr>
            <a:spLocks noGrp="1"/>
          </p:cNvSpPr>
          <p:nvPr>
            <p:ph type="title"/>
          </p:nvPr>
        </p:nvSpPr>
        <p:spPr>
          <a:xfrm>
            <a:off x="628650" y="365126"/>
            <a:ext cx="7886700" cy="1325563"/>
          </a:xfrm>
        </p:spPr>
        <p:txBody>
          <a:bodyPr/>
          <a:lstStyle/>
          <a:p>
            <a:r>
              <a:rPr lang="en-US" dirty="0"/>
              <a:t>Lead-Based Paint Hazards</a:t>
            </a:r>
          </a:p>
        </p:txBody>
      </p:sp>
      <p:grpSp>
        <p:nvGrpSpPr>
          <p:cNvPr id="30" name="Group 29" descr="The lead-based paint hazards in this home, where the paint is deteriorating, peeling, chipping, chalking or cracking are: 1. Door (bedroom); 2. Wall (bathroom); 3. Windows (kitchen); 4. Trim/door frame (living room); 5. House exterior; 6. Soil; 7. Railing (outside); and 8. Stairs (outside).">
            <a:extLst>
              <a:ext uri="{FF2B5EF4-FFF2-40B4-BE49-F238E27FC236}">
                <a16:creationId xmlns:a16="http://schemas.microsoft.com/office/drawing/2014/main" id="{F3EA147D-3760-41AD-88CD-2BAA1C3A4773}"/>
              </a:ext>
            </a:extLst>
          </p:cNvPr>
          <p:cNvGrpSpPr/>
          <p:nvPr/>
        </p:nvGrpSpPr>
        <p:grpSpPr>
          <a:xfrm>
            <a:off x="0" y="1188538"/>
            <a:ext cx="9091779" cy="5294150"/>
            <a:chOff x="0" y="1188538"/>
            <a:chExt cx="9091779" cy="5294150"/>
          </a:xfrm>
        </p:grpSpPr>
        <p:sp>
          <p:nvSpPr>
            <p:cNvPr id="28" name="Rectangle 27" descr="Image of the inside of a two-story has that has 8 lead-based paint hazard."/>
            <p:cNvSpPr>
              <a:spLocks noChangeAspect="1"/>
            </p:cNvSpPr>
            <p:nvPr/>
          </p:nvSpPr>
          <p:spPr>
            <a:xfrm>
              <a:off x="608130" y="1188538"/>
              <a:ext cx="7934959" cy="5294150"/>
            </a:xfrm>
            <a:prstGeom prst="rect">
              <a:avLst/>
            </a:prstGeom>
            <a:blipFill dpi="0" rotWithShape="1">
              <a:blip r:embed="rId3" cstate="email">
                <a:alphaModFix amt="70000"/>
                <a:extLst>
                  <a:ext uri="{28A0092B-C50C-407E-A947-70E740481C1C}">
                    <a14:useLocalDpi xmlns:a14="http://schemas.microsoft.com/office/drawing/2010/main"/>
                  </a:ext>
                </a:extLst>
              </a:blip>
              <a:srcRect/>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7" name="Group 26">
              <a:extLst>
                <a:ext uri="{FF2B5EF4-FFF2-40B4-BE49-F238E27FC236}">
                  <a16:creationId xmlns:a16="http://schemas.microsoft.com/office/drawing/2014/main" id="{B876700E-D8CC-482C-B36E-14503D0B1C41}"/>
                </a:ext>
              </a:extLst>
            </p:cNvPr>
            <p:cNvGrpSpPr/>
            <p:nvPr/>
          </p:nvGrpSpPr>
          <p:grpSpPr>
            <a:xfrm>
              <a:off x="0" y="2462317"/>
              <a:ext cx="9091779" cy="3650400"/>
              <a:chOff x="0" y="2203007"/>
              <a:chExt cx="9091779" cy="3650400"/>
            </a:xfrm>
          </p:grpSpPr>
          <p:grpSp>
            <p:nvGrpSpPr>
              <p:cNvPr id="2" name="Group 1">
                <a:extLst>
                  <a:ext uri="{FF2B5EF4-FFF2-40B4-BE49-F238E27FC236}">
                    <a16:creationId xmlns:a16="http://schemas.microsoft.com/office/drawing/2014/main" id="{6840866D-4D03-4851-A110-01C7A9D92B91}"/>
                  </a:ext>
                </a:extLst>
              </p:cNvPr>
              <p:cNvGrpSpPr/>
              <p:nvPr/>
            </p:nvGrpSpPr>
            <p:grpSpPr>
              <a:xfrm>
                <a:off x="194186" y="2251132"/>
                <a:ext cx="3418232" cy="1434667"/>
                <a:chOff x="194186" y="2251132"/>
                <a:chExt cx="3418232" cy="1434667"/>
              </a:xfrm>
            </p:grpSpPr>
            <p:sp>
              <p:nvSpPr>
                <p:cNvPr id="5" name="Oval 4">
                  <a:extLst>
                    <a:ext uri="{C183D7F6-B498-43B3-948B-1728B52AA6E4}">
                      <adec:decorative xmlns:adec="http://schemas.microsoft.com/office/drawing/2017/decorative" val="1"/>
                    </a:ext>
                  </a:extLst>
                </p:cNvPr>
                <p:cNvSpPr>
                  <a:spLocks noChangeAspect="1"/>
                </p:cNvSpPr>
                <p:nvPr/>
              </p:nvSpPr>
              <p:spPr>
                <a:xfrm>
                  <a:off x="3355154" y="3429767"/>
                  <a:ext cx="257264" cy="25603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TextBox 12"/>
                <p:cNvSpPr txBox="1"/>
                <p:nvPr/>
              </p:nvSpPr>
              <p:spPr>
                <a:xfrm>
                  <a:off x="194186" y="2251132"/>
                  <a:ext cx="1008973" cy="369332"/>
                </a:xfrm>
                <a:prstGeom prst="rect">
                  <a:avLst/>
                </a:prstGeom>
                <a:noFill/>
              </p:spPr>
              <p:txBody>
                <a:bodyPr wrap="square" rtlCol="0">
                  <a:spAutoFit/>
                </a:bodyPr>
                <a:lstStyle/>
                <a:p>
                  <a:r>
                    <a:rPr lang="en-US" dirty="0">
                      <a:solidFill>
                        <a:schemeClr val="bg2">
                          <a:lumMod val="10000"/>
                        </a:schemeClr>
                      </a:solidFill>
                    </a:rPr>
                    <a:t>1. Door</a:t>
                  </a:r>
                  <a:endParaRPr lang="es-MX" dirty="0">
                    <a:solidFill>
                      <a:schemeClr val="bg2">
                        <a:lumMod val="10000"/>
                      </a:schemeClr>
                    </a:solidFill>
                  </a:endParaRPr>
                </a:p>
              </p:txBody>
            </p:sp>
            <p:cxnSp>
              <p:nvCxnSpPr>
                <p:cNvPr id="22" name="Straight Arrow Connector 21">
                  <a:extLst>
                    <a:ext uri="{C183D7F6-B498-43B3-948B-1728B52AA6E4}">
                      <adec:decorative xmlns:adec="http://schemas.microsoft.com/office/drawing/2017/decorative" val="1"/>
                    </a:ext>
                  </a:extLst>
                </p:cNvPr>
                <p:cNvCxnSpPr/>
                <p:nvPr/>
              </p:nvCxnSpPr>
              <p:spPr>
                <a:xfrm>
                  <a:off x="1057595" y="2474937"/>
                  <a:ext cx="2301622" cy="990277"/>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DF6C265C-C9F9-4D19-99C1-9B26EA1BB8E7}"/>
                  </a:ext>
                </a:extLst>
              </p:cNvPr>
              <p:cNvGrpSpPr/>
              <p:nvPr/>
            </p:nvGrpSpPr>
            <p:grpSpPr>
              <a:xfrm>
                <a:off x="288830" y="3095882"/>
                <a:ext cx="2382702" cy="782446"/>
                <a:chOff x="288830" y="3095882"/>
                <a:chExt cx="2382702" cy="782446"/>
              </a:xfrm>
            </p:grpSpPr>
            <p:sp>
              <p:nvSpPr>
                <p:cNvPr id="7" name="Oval 6">
                  <a:extLst>
                    <a:ext uri="{C183D7F6-B498-43B3-948B-1728B52AA6E4}">
                      <adec:decorative xmlns:adec="http://schemas.microsoft.com/office/drawing/2017/decorative" val="1"/>
                    </a:ext>
                  </a:extLst>
                </p:cNvPr>
                <p:cNvSpPr>
                  <a:spLocks noChangeAspect="1"/>
                </p:cNvSpPr>
                <p:nvPr/>
              </p:nvSpPr>
              <p:spPr>
                <a:xfrm>
                  <a:off x="2441832" y="3649728"/>
                  <a:ext cx="229700" cy="228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extBox 13"/>
                <p:cNvSpPr txBox="1"/>
                <p:nvPr/>
              </p:nvSpPr>
              <p:spPr>
                <a:xfrm>
                  <a:off x="288830" y="3095882"/>
                  <a:ext cx="914329" cy="369332"/>
                </a:xfrm>
                <a:prstGeom prst="rect">
                  <a:avLst/>
                </a:prstGeom>
                <a:noFill/>
              </p:spPr>
              <p:txBody>
                <a:bodyPr wrap="square" rtlCol="0">
                  <a:spAutoFit/>
                </a:bodyPr>
                <a:lstStyle/>
                <a:p>
                  <a:r>
                    <a:rPr lang="en-US" dirty="0">
                      <a:solidFill>
                        <a:schemeClr val="bg2">
                          <a:lumMod val="10000"/>
                        </a:schemeClr>
                      </a:solidFill>
                    </a:rPr>
                    <a:t>2. Wall</a:t>
                  </a:r>
                  <a:endParaRPr lang="es-MX" dirty="0">
                    <a:solidFill>
                      <a:schemeClr val="bg2">
                        <a:lumMod val="10000"/>
                      </a:schemeClr>
                    </a:solidFill>
                  </a:endParaRPr>
                </a:p>
              </p:txBody>
            </p:sp>
            <p:cxnSp>
              <p:nvCxnSpPr>
                <p:cNvPr id="32" name="Straight Arrow Connector 31">
                  <a:extLst>
                    <a:ext uri="{C183D7F6-B498-43B3-948B-1728B52AA6E4}">
                      <adec:decorative xmlns:adec="http://schemas.microsoft.com/office/drawing/2017/decorative" val="1"/>
                    </a:ext>
                  </a:extLst>
                </p:cNvPr>
                <p:cNvCxnSpPr/>
                <p:nvPr/>
              </p:nvCxnSpPr>
              <p:spPr>
                <a:xfrm>
                  <a:off x="1057595" y="3303809"/>
                  <a:ext cx="1349904" cy="43122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0467C4F-0D02-4E0A-9944-57FE0331ED62}"/>
                  </a:ext>
                </a:extLst>
              </p:cNvPr>
              <p:cNvGrpSpPr/>
              <p:nvPr/>
            </p:nvGrpSpPr>
            <p:grpSpPr>
              <a:xfrm>
                <a:off x="288831" y="3940632"/>
                <a:ext cx="2150882" cy="718644"/>
                <a:chOff x="288831" y="3940632"/>
                <a:chExt cx="2150882" cy="718644"/>
              </a:xfrm>
            </p:grpSpPr>
            <p:sp>
              <p:nvSpPr>
                <p:cNvPr id="8" name="Oval 7">
                  <a:extLst>
                    <a:ext uri="{C183D7F6-B498-43B3-948B-1728B52AA6E4}">
                      <adec:decorative xmlns:adec="http://schemas.microsoft.com/office/drawing/2017/decorative" val="1"/>
                    </a:ext>
                  </a:extLst>
                </p:cNvPr>
                <p:cNvSpPr>
                  <a:spLocks/>
                </p:cNvSpPr>
                <p:nvPr/>
              </p:nvSpPr>
              <p:spPr>
                <a:xfrm>
                  <a:off x="1982513" y="4399496"/>
                  <a:ext cx="457200" cy="25978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TextBox 14"/>
                <p:cNvSpPr txBox="1"/>
                <p:nvPr/>
              </p:nvSpPr>
              <p:spPr>
                <a:xfrm>
                  <a:off x="288831" y="3940632"/>
                  <a:ext cx="1601606" cy="369332"/>
                </a:xfrm>
                <a:prstGeom prst="rect">
                  <a:avLst/>
                </a:prstGeom>
                <a:noFill/>
              </p:spPr>
              <p:txBody>
                <a:bodyPr wrap="square" rtlCol="0">
                  <a:spAutoFit/>
                </a:bodyPr>
                <a:lstStyle/>
                <a:p>
                  <a:r>
                    <a:rPr lang="en-US" dirty="0">
                      <a:solidFill>
                        <a:schemeClr val="bg2">
                          <a:lumMod val="10000"/>
                        </a:schemeClr>
                      </a:solidFill>
                    </a:rPr>
                    <a:t>3. </a:t>
                  </a:r>
                  <a:r>
                    <a:rPr lang="en-US">
                      <a:solidFill>
                        <a:schemeClr val="bg2">
                          <a:lumMod val="10000"/>
                        </a:schemeClr>
                      </a:solidFill>
                    </a:rPr>
                    <a:t>Windows</a:t>
                  </a:r>
                  <a:endParaRPr lang="es-MX" dirty="0">
                    <a:solidFill>
                      <a:schemeClr val="bg2">
                        <a:lumMod val="10000"/>
                      </a:schemeClr>
                    </a:solidFill>
                  </a:endParaRPr>
                </a:p>
              </p:txBody>
            </p:sp>
            <p:cxnSp>
              <p:nvCxnSpPr>
                <p:cNvPr id="34" name="Straight Arrow Connector 33">
                  <a:extLst>
                    <a:ext uri="{C183D7F6-B498-43B3-948B-1728B52AA6E4}">
                      <adec:decorative xmlns:adec="http://schemas.microsoft.com/office/drawing/2017/decorative" val="1"/>
                    </a:ext>
                  </a:extLst>
                </p:cNvPr>
                <p:cNvCxnSpPr>
                  <a:endCxn id="8" idx="1"/>
                </p:cNvCxnSpPr>
                <p:nvPr/>
              </p:nvCxnSpPr>
              <p:spPr>
                <a:xfrm>
                  <a:off x="1631399" y="4167188"/>
                  <a:ext cx="418069" cy="27035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C6AF7B7-D050-481C-B22B-AD62C38624E3}"/>
                  </a:ext>
                </a:extLst>
              </p:cNvPr>
              <p:cNvGrpSpPr/>
              <p:nvPr/>
            </p:nvGrpSpPr>
            <p:grpSpPr>
              <a:xfrm>
                <a:off x="0" y="4493894"/>
                <a:ext cx="4876564" cy="799325"/>
                <a:chOff x="0" y="4493894"/>
                <a:chExt cx="4876564" cy="799325"/>
              </a:xfrm>
            </p:grpSpPr>
            <p:sp>
              <p:nvSpPr>
                <p:cNvPr id="6" name="Oval 5">
                  <a:extLst>
                    <a:ext uri="{C183D7F6-B498-43B3-948B-1728B52AA6E4}">
                      <adec:decorative xmlns:adec="http://schemas.microsoft.com/office/drawing/2017/decorative" val="1"/>
                    </a:ext>
                  </a:extLst>
                </p:cNvPr>
                <p:cNvSpPr>
                  <a:spLocks noChangeAspect="1"/>
                </p:cNvSpPr>
                <p:nvPr/>
              </p:nvSpPr>
              <p:spPr>
                <a:xfrm>
                  <a:off x="3962679" y="4493894"/>
                  <a:ext cx="913885" cy="56578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TextBox 15"/>
                <p:cNvSpPr txBox="1"/>
                <p:nvPr/>
              </p:nvSpPr>
              <p:spPr>
                <a:xfrm>
                  <a:off x="0" y="4923887"/>
                  <a:ext cx="2049468" cy="369332"/>
                </a:xfrm>
                <a:prstGeom prst="rect">
                  <a:avLst/>
                </a:prstGeom>
                <a:noFill/>
              </p:spPr>
              <p:txBody>
                <a:bodyPr wrap="square" rtlCol="0">
                  <a:spAutoFit/>
                </a:bodyPr>
                <a:lstStyle/>
                <a:p>
                  <a:r>
                    <a:rPr lang="en-US" dirty="0">
                      <a:solidFill>
                        <a:schemeClr val="bg2">
                          <a:lumMod val="10000"/>
                        </a:schemeClr>
                      </a:solidFill>
                    </a:rPr>
                    <a:t>4. Trim/door frame</a:t>
                  </a:r>
                  <a:endParaRPr lang="es-MX" dirty="0">
                    <a:solidFill>
                      <a:schemeClr val="bg2">
                        <a:lumMod val="10000"/>
                      </a:schemeClr>
                    </a:solidFill>
                  </a:endParaRPr>
                </a:p>
              </p:txBody>
            </p:sp>
            <p:cxnSp>
              <p:nvCxnSpPr>
                <p:cNvPr id="36" name="Straight Arrow Connector 35">
                  <a:extLst>
                    <a:ext uri="{C183D7F6-B498-43B3-948B-1728B52AA6E4}">
                      <adec:decorative xmlns:adec="http://schemas.microsoft.com/office/drawing/2017/decorative" val="1"/>
                    </a:ext>
                  </a:extLst>
                </p:cNvPr>
                <p:cNvCxnSpPr/>
                <p:nvPr/>
              </p:nvCxnSpPr>
              <p:spPr>
                <a:xfrm flipV="1">
                  <a:off x="1543050" y="4805243"/>
                  <a:ext cx="2405962" cy="20014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5E3E588-00B4-48C6-9090-F8DC6F3FDE87}"/>
                  </a:ext>
                </a:extLst>
              </p:cNvPr>
              <p:cNvGrpSpPr/>
              <p:nvPr/>
            </p:nvGrpSpPr>
            <p:grpSpPr>
              <a:xfrm>
                <a:off x="5051552" y="2203007"/>
                <a:ext cx="4015442" cy="2973294"/>
                <a:chOff x="5051552" y="2203007"/>
                <a:chExt cx="4015442" cy="2973294"/>
              </a:xfrm>
            </p:grpSpPr>
            <p:sp>
              <p:nvSpPr>
                <p:cNvPr id="9" name="Oval 8">
                  <a:extLst>
                    <a:ext uri="{C183D7F6-B498-43B3-948B-1728B52AA6E4}">
                      <adec:decorative xmlns:adec="http://schemas.microsoft.com/office/drawing/2017/decorative" val="1"/>
                    </a:ext>
                  </a:extLst>
                </p:cNvPr>
                <p:cNvSpPr>
                  <a:spLocks noChangeAspect="1"/>
                </p:cNvSpPr>
                <p:nvPr/>
              </p:nvSpPr>
              <p:spPr>
                <a:xfrm>
                  <a:off x="5051552" y="4671474"/>
                  <a:ext cx="558801" cy="50482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TextBox 16"/>
                <p:cNvSpPr txBox="1"/>
                <p:nvPr/>
              </p:nvSpPr>
              <p:spPr>
                <a:xfrm>
                  <a:off x="7597493" y="2203007"/>
                  <a:ext cx="1469501" cy="646331"/>
                </a:xfrm>
                <a:prstGeom prst="rect">
                  <a:avLst/>
                </a:prstGeom>
                <a:noFill/>
              </p:spPr>
              <p:txBody>
                <a:bodyPr wrap="square" rtlCol="0">
                  <a:spAutoFit/>
                </a:bodyPr>
                <a:lstStyle/>
                <a:p>
                  <a:r>
                    <a:rPr lang="en-US" dirty="0">
                      <a:solidFill>
                        <a:schemeClr val="bg2">
                          <a:lumMod val="10000"/>
                        </a:schemeClr>
                      </a:solidFill>
                    </a:rPr>
                    <a:t>5. House </a:t>
                  </a:r>
                </a:p>
                <a:p>
                  <a:r>
                    <a:rPr lang="en-US" dirty="0">
                      <a:solidFill>
                        <a:schemeClr val="bg2">
                          <a:lumMod val="10000"/>
                        </a:schemeClr>
                      </a:solidFill>
                    </a:rPr>
                    <a:t>     exterior</a:t>
                  </a:r>
                  <a:endParaRPr lang="es-MX" dirty="0">
                    <a:solidFill>
                      <a:schemeClr val="bg2">
                        <a:lumMod val="10000"/>
                      </a:schemeClr>
                    </a:solidFill>
                  </a:endParaRPr>
                </a:p>
              </p:txBody>
            </p:sp>
            <p:cxnSp>
              <p:nvCxnSpPr>
                <p:cNvPr id="48" name="Straight Arrow Connector 47">
                  <a:extLst>
                    <a:ext uri="{C183D7F6-B498-43B3-948B-1728B52AA6E4}">
                      <adec:decorative xmlns:adec="http://schemas.microsoft.com/office/drawing/2017/decorative" val="1"/>
                    </a:ext>
                  </a:extLst>
                </p:cNvPr>
                <p:cNvCxnSpPr>
                  <a:cxnSpLocks/>
                </p:cNvCxnSpPr>
                <p:nvPr/>
              </p:nvCxnSpPr>
              <p:spPr>
                <a:xfrm flipH="1">
                  <a:off x="5610354" y="2548036"/>
                  <a:ext cx="2436851" cy="223734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AE514C42-02B0-4910-A3AB-38A763C451BB}"/>
                  </a:ext>
                </a:extLst>
              </p:cNvPr>
              <p:cNvGrpSpPr/>
              <p:nvPr/>
            </p:nvGrpSpPr>
            <p:grpSpPr>
              <a:xfrm>
                <a:off x="5108960" y="3255085"/>
                <a:ext cx="3770626" cy="2598322"/>
                <a:chOff x="5108960" y="3255085"/>
                <a:chExt cx="3770626" cy="2598322"/>
              </a:xfrm>
            </p:grpSpPr>
            <p:sp>
              <p:nvSpPr>
                <p:cNvPr id="10" name="Oval 9">
                  <a:extLst>
                    <a:ext uri="{C183D7F6-B498-43B3-948B-1728B52AA6E4}">
                      <adec:decorative xmlns:adec="http://schemas.microsoft.com/office/drawing/2017/decorative" val="1"/>
                    </a:ext>
                  </a:extLst>
                </p:cNvPr>
                <p:cNvSpPr>
                  <a:spLocks noChangeAspect="1"/>
                </p:cNvSpPr>
                <p:nvPr/>
              </p:nvSpPr>
              <p:spPr>
                <a:xfrm>
                  <a:off x="5108960" y="5553818"/>
                  <a:ext cx="501393" cy="29958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TextBox 17"/>
                <p:cNvSpPr txBox="1"/>
                <p:nvPr/>
              </p:nvSpPr>
              <p:spPr>
                <a:xfrm>
                  <a:off x="7842241" y="3255085"/>
                  <a:ext cx="1037345" cy="369332"/>
                </a:xfrm>
                <a:prstGeom prst="rect">
                  <a:avLst/>
                </a:prstGeom>
                <a:noFill/>
              </p:spPr>
              <p:txBody>
                <a:bodyPr wrap="square" rtlCol="0">
                  <a:spAutoFit/>
                </a:bodyPr>
                <a:lstStyle/>
                <a:p>
                  <a:r>
                    <a:rPr lang="en-US" dirty="0">
                      <a:solidFill>
                        <a:schemeClr val="bg2">
                          <a:lumMod val="10000"/>
                        </a:schemeClr>
                      </a:solidFill>
                    </a:rPr>
                    <a:t>6. Soil</a:t>
                  </a:r>
                  <a:endParaRPr lang="es-MX" dirty="0">
                    <a:solidFill>
                      <a:schemeClr val="bg2">
                        <a:lumMod val="10000"/>
                      </a:schemeClr>
                    </a:solidFill>
                  </a:endParaRPr>
                </a:p>
              </p:txBody>
            </p:sp>
            <p:cxnSp>
              <p:nvCxnSpPr>
                <p:cNvPr id="50" name="Straight Arrow Connector 49">
                  <a:extLst>
                    <a:ext uri="{C183D7F6-B498-43B3-948B-1728B52AA6E4}">
                      <adec:decorative xmlns:adec="http://schemas.microsoft.com/office/drawing/2017/decorative" val="1"/>
                    </a:ext>
                  </a:extLst>
                </p:cNvPr>
                <p:cNvCxnSpPr>
                  <a:cxnSpLocks/>
                </p:cNvCxnSpPr>
                <p:nvPr/>
              </p:nvCxnSpPr>
              <p:spPr>
                <a:xfrm flipH="1">
                  <a:off x="5599558" y="3624417"/>
                  <a:ext cx="2564728" cy="1941912"/>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7C4AE5F-6E28-434C-AEBE-B6AE6E88248E}"/>
                  </a:ext>
                </a:extLst>
              </p:cNvPr>
              <p:cNvGrpSpPr/>
              <p:nvPr/>
            </p:nvGrpSpPr>
            <p:grpSpPr>
              <a:xfrm>
                <a:off x="7383939" y="4045436"/>
                <a:ext cx="1608233" cy="1378825"/>
                <a:chOff x="7383939" y="4045436"/>
                <a:chExt cx="1608233" cy="1378825"/>
              </a:xfrm>
            </p:grpSpPr>
            <p:sp>
              <p:nvSpPr>
                <p:cNvPr id="12" name="Oval 11">
                  <a:extLst>
                    <a:ext uri="{C183D7F6-B498-43B3-948B-1728B52AA6E4}">
                      <adec:decorative xmlns:adec="http://schemas.microsoft.com/office/drawing/2017/decorative" val="1"/>
                    </a:ext>
                  </a:extLst>
                </p:cNvPr>
                <p:cNvSpPr>
                  <a:spLocks noChangeAspect="1"/>
                </p:cNvSpPr>
                <p:nvPr/>
              </p:nvSpPr>
              <p:spPr>
                <a:xfrm rot="2965744">
                  <a:off x="7141162" y="4937873"/>
                  <a:ext cx="729165" cy="2436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TextBox 18"/>
                <p:cNvSpPr txBox="1"/>
                <p:nvPr/>
              </p:nvSpPr>
              <p:spPr>
                <a:xfrm>
                  <a:off x="7807101" y="4045436"/>
                  <a:ext cx="1185071" cy="369332"/>
                </a:xfrm>
                <a:prstGeom prst="rect">
                  <a:avLst/>
                </a:prstGeom>
                <a:noFill/>
              </p:spPr>
              <p:txBody>
                <a:bodyPr wrap="square" rtlCol="0">
                  <a:spAutoFit/>
                </a:bodyPr>
                <a:lstStyle/>
                <a:p>
                  <a:r>
                    <a:rPr lang="en-US" dirty="0">
                      <a:solidFill>
                        <a:schemeClr val="bg2">
                          <a:lumMod val="10000"/>
                        </a:schemeClr>
                      </a:solidFill>
                    </a:rPr>
                    <a:t>7. Railing</a:t>
                  </a:r>
                  <a:endParaRPr lang="es-MX" dirty="0">
                    <a:solidFill>
                      <a:schemeClr val="bg2">
                        <a:lumMod val="10000"/>
                      </a:schemeClr>
                    </a:solidFill>
                  </a:endParaRPr>
                </a:p>
              </p:txBody>
            </p:sp>
            <p:cxnSp>
              <p:nvCxnSpPr>
                <p:cNvPr id="52" name="Straight Arrow Connector 51">
                  <a:extLst>
                    <a:ext uri="{C183D7F6-B498-43B3-948B-1728B52AA6E4}">
                      <adec:decorative xmlns:adec="http://schemas.microsoft.com/office/drawing/2017/decorative" val="1"/>
                    </a:ext>
                  </a:extLst>
                </p:cNvPr>
                <p:cNvCxnSpPr>
                  <a:cxnSpLocks/>
                </p:cNvCxnSpPr>
                <p:nvPr/>
              </p:nvCxnSpPr>
              <p:spPr>
                <a:xfrm flipH="1">
                  <a:off x="7597494" y="4379073"/>
                  <a:ext cx="669032" cy="574339"/>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EDA7E96-6CD4-450E-8EA1-E05D35CA5158}"/>
                  </a:ext>
                </a:extLst>
              </p:cNvPr>
              <p:cNvGrpSpPr/>
              <p:nvPr/>
            </p:nvGrpSpPr>
            <p:grpSpPr>
              <a:xfrm>
                <a:off x="6899723" y="4846953"/>
                <a:ext cx="2192056" cy="956875"/>
                <a:chOff x="6899723" y="4846953"/>
                <a:chExt cx="2192056" cy="956875"/>
              </a:xfrm>
            </p:grpSpPr>
            <p:sp>
              <p:nvSpPr>
                <p:cNvPr id="11" name="Oval 10">
                  <a:extLst>
                    <a:ext uri="{C183D7F6-B498-43B3-948B-1728B52AA6E4}">
                      <adec:decorative xmlns:adec="http://schemas.microsoft.com/office/drawing/2017/decorative" val="1"/>
                    </a:ext>
                  </a:extLst>
                </p:cNvPr>
                <p:cNvSpPr>
                  <a:spLocks noChangeAspect="1"/>
                </p:cNvSpPr>
                <p:nvPr/>
              </p:nvSpPr>
              <p:spPr>
                <a:xfrm rot="3069895">
                  <a:off x="6767204" y="5160369"/>
                  <a:ext cx="775978" cy="51093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TextBox 19"/>
                <p:cNvSpPr txBox="1"/>
                <p:nvPr/>
              </p:nvSpPr>
              <p:spPr>
                <a:xfrm>
                  <a:off x="7976987" y="4846953"/>
                  <a:ext cx="1114792" cy="369332"/>
                </a:xfrm>
                <a:prstGeom prst="rect">
                  <a:avLst/>
                </a:prstGeom>
                <a:noFill/>
              </p:spPr>
              <p:txBody>
                <a:bodyPr wrap="square" rtlCol="0">
                  <a:spAutoFit/>
                </a:bodyPr>
                <a:lstStyle/>
                <a:p>
                  <a:r>
                    <a:rPr lang="en-US" dirty="0">
                      <a:solidFill>
                        <a:schemeClr val="bg2">
                          <a:lumMod val="10000"/>
                        </a:schemeClr>
                      </a:solidFill>
                    </a:rPr>
                    <a:t>8. Stairs</a:t>
                  </a:r>
                  <a:endParaRPr lang="es-MX" dirty="0">
                    <a:solidFill>
                      <a:schemeClr val="bg2">
                        <a:lumMod val="10000"/>
                      </a:schemeClr>
                    </a:solidFill>
                  </a:endParaRPr>
                </a:p>
              </p:txBody>
            </p:sp>
            <p:cxnSp>
              <p:nvCxnSpPr>
                <p:cNvPr id="54" name="Straight Arrow Connector 53">
                  <a:extLst>
                    <a:ext uri="{C183D7F6-B498-43B3-948B-1728B52AA6E4}">
                      <adec:decorative xmlns:adec="http://schemas.microsoft.com/office/drawing/2017/decorative" val="1"/>
                    </a:ext>
                  </a:extLst>
                </p:cNvPr>
                <p:cNvCxnSpPr>
                  <a:cxnSpLocks/>
                </p:cNvCxnSpPr>
                <p:nvPr/>
              </p:nvCxnSpPr>
              <p:spPr>
                <a:xfrm flipH="1">
                  <a:off x="7513738" y="5154713"/>
                  <a:ext cx="929782" cy="399105"/>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29" name="Slide Number Placeholder 28">
            <a:extLst>
              <a:ext uri="{FF2B5EF4-FFF2-40B4-BE49-F238E27FC236}">
                <a16:creationId xmlns:a16="http://schemas.microsoft.com/office/drawing/2014/main" id="{5EF30CF5-4039-433C-AE3D-F413AF89C68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14</a:t>
            </a:fld>
            <a:endParaRPr lang="en-US" dirty="0"/>
          </a:p>
        </p:txBody>
      </p:sp>
    </p:spTree>
    <p:extLst>
      <p:ext uri="{BB962C8B-B14F-4D97-AF65-F5344CB8AC3E}">
        <p14:creationId xmlns:p14="http://schemas.microsoft.com/office/powerpoint/2010/main" val="238267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B8A3-D214-4A1D-BCC5-F2C8D02C03C2}"/>
              </a:ext>
            </a:extLst>
          </p:cNvPr>
          <p:cNvSpPr>
            <a:spLocks noGrp="1"/>
          </p:cNvSpPr>
          <p:nvPr>
            <p:ph type="title"/>
          </p:nvPr>
        </p:nvSpPr>
        <p:spPr/>
        <p:txBody>
          <a:bodyPr/>
          <a:lstStyle/>
          <a:p>
            <a:r>
              <a:rPr lang="en-US" dirty="0"/>
              <a:t>Painted Surfaces</a:t>
            </a:r>
          </a:p>
        </p:txBody>
      </p:sp>
      <p:sp>
        <p:nvSpPr>
          <p:cNvPr id="3" name="Content Placeholder 2">
            <a:extLst>
              <a:ext uri="{FF2B5EF4-FFF2-40B4-BE49-F238E27FC236}">
                <a16:creationId xmlns:a16="http://schemas.microsoft.com/office/drawing/2014/main" id="{0A1C093B-08B8-40BC-9F30-61C23B236913}"/>
              </a:ext>
            </a:extLst>
          </p:cNvPr>
          <p:cNvSpPr>
            <a:spLocks noGrp="1"/>
          </p:cNvSpPr>
          <p:nvPr>
            <p:ph idx="1"/>
          </p:nvPr>
        </p:nvSpPr>
        <p:spPr>
          <a:xfrm>
            <a:off x="628650" y="1825624"/>
            <a:ext cx="3905250" cy="4667249"/>
          </a:xfrm>
        </p:spPr>
        <p:txBody>
          <a:bodyPr>
            <a:normAutofit/>
          </a:bodyPr>
          <a:lstStyle/>
          <a:p>
            <a:r>
              <a:rPr lang="en-US" dirty="0"/>
              <a:t>Check for deteriorating paint</a:t>
            </a:r>
          </a:p>
          <a:p>
            <a:r>
              <a:rPr lang="en-US" dirty="0"/>
              <a:t>Monitor activities that may disturb painted surfaces</a:t>
            </a:r>
          </a:p>
          <a:p>
            <a:r>
              <a:rPr lang="en-US" dirty="0"/>
              <a:t>Usually not a hazard if paint is in good condition and is not on an impact or friction surface like a window</a:t>
            </a:r>
            <a:endParaRPr lang="en-US" strike="sngStrike" dirty="0"/>
          </a:p>
        </p:txBody>
      </p:sp>
      <p:pic>
        <p:nvPicPr>
          <p:cNvPr id="5" name="Picture 4">
            <a:extLst>
              <a:ext uri="{FF2B5EF4-FFF2-40B4-BE49-F238E27FC236}">
                <a16:creationId xmlns:a16="http://schemas.microsoft.com/office/drawing/2014/main" id="{BAF31696-18F7-4BC3-B04A-65926619698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7750" y="2611676"/>
            <a:ext cx="3657600" cy="2743200"/>
          </a:xfrm>
          <a:prstGeom prst="rect">
            <a:avLst/>
          </a:prstGeom>
        </p:spPr>
      </p:pic>
      <p:sp>
        <p:nvSpPr>
          <p:cNvPr id="4" name="Slide Number Placeholder 3">
            <a:extLst>
              <a:ext uri="{FF2B5EF4-FFF2-40B4-BE49-F238E27FC236}">
                <a16:creationId xmlns:a16="http://schemas.microsoft.com/office/drawing/2014/main" id="{74192FDF-3C46-4200-AF40-2D2C52418D91}"/>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15</a:t>
            </a:fld>
            <a:endParaRPr lang="en-US" dirty="0"/>
          </a:p>
        </p:txBody>
      </p:sp>
    </p:spTree>
    <p:extLst>
      <p:ext uri="{BB962C8B-B14F-4D97-AF65-F5344CB8AC3E}">
        <p14:creationId xmlns:p14="http://schemas.microsoft.com/office/powerpoint/2010/main" val="139083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0D66D5-D812-4FB2-8B0B-B40C4FE8F803}"/>
              </a:ext>
            </a:extLst>
          </p:cNvPr>
          <p:cNvSpPr>
            <a:spLocks noGrp="1"/>
          </p:cNvSpPr>
          <p:nvPr>
            <p:ph type="title"/>
          </p:nvPr>
        </p:nvSpPr>
        <p:spPr>
          <a:xfrm>
            <a:off x="628650" y="2770701"/>
            <a:ext cx="7886700" cy="1325563"/>
          </a:xfrm>
        </p:spPr>
        <p:txBody>
          <a:bodyPr>
            <a:normAutofit/>
          </a:bodyPr>
          <a:lstStyle/>
          <a:p>
            <a:pPr algn="ctr"/>
            <a:r>
              <a:rPr lang="en-US" sz="4100" dirty="0"/>
              <a:t>Has anyone had their home tested for lead-based paint?</a:t>
            </a:r>
          </a:p>
        </p:txBody>
      </p:sp>
      <p:sp>
        <p:nvSpPr>
          <p:cNvPr id="3" name="Rectangle: Rounded Corners 2">
            <a:extLst>
              <a:ext uri="{FF2B5EF4-FFF2-40B4-BE49-F238E27FC236}">
                <a16:creationId xmlns:a16="http://schemas.microsoft.com/office/drawing/2014/main" id="{0E749171-ABC3-4131-9CD0-6A7F74E28C61}"/>
              </a:ext>
              <a:ext uri="{C183D7F6-B498-43B3-948B-1728B52AA6E4}">
                <adec:decorative xmlns:adec="http://schemas.microsoft.com/office/drawing/2017/decorative" val="1"/>
              </a:ext>
            </a:extLst>
          </p:cNvPr>
          <p:cNvSpPr/>
          <p:nvPr/>
        </p:nvSpPr>
        <p:spPr>
          <a:xfrm>
            <a:off x="486710" y="1713388"/>
            <a:ext cx="8170580" cy="3411272"/>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17D1DE4-CE82-4ED5-B7D4-FF4DB93EF514}"/>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16</a:t>
            </a:fld>
            <a:endParaRPr lang="en-US" dirty="0"/>
          </a:p>
        </p:txBody>
      </p:sp>
    </p:spTree>
    <p:extLst>
      <p:ext uri="{BB962C8B-B14F-4D97-AF65-F5344CB8AC3E}">
        <p14:creationId xmlns:p14="http://schemas.microsoft.com/office/powerpoint/2010/main" val="387897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0F4C-085A-4009-AC4A-21E7A31AA7AD}"/>
              </a:ext>
            </a:extLst>
          </p:cNvPr>
          <p:cNvSpPr>
            <a:spLocks noGrp="1"/>
          </p:cNvSpPr>
          <p:nvPr>
            <p:ph type="title"/>
          </p:nvPr>
        </p:nvSpPr>
        <p:spPr/>
        <p:txBody>
          <a:bodyPr/>
          <a:lstStyle/>
          <a:p>
            <a:r>
              <a:rPr lang="en-US" dirty="0"/>
              <a:t>Testing Your Home</a:t>
            </a:r>
          </a:p>
        </p:txBody>
      </p:sp>
      <p:sp>
        <p:nvSpPr>
          <p:cNvPr id="3" name="Content Placeholder 2">
            <a:extLst>
              <a:ext uri="{FF2B5EF4-FFF2-40B4-BE49-F238E27FC236}">
                <a16:creationId xmlns:a16="http://schemas.microsoft.com/office/drawing/2014/main" id="{C255A524-67CA-4373-BDE1-EC6B86F50503}"/>
              </a:ext>
            </a:extLst>
          </p:cNvPr>
          <p:cNvSpPr>
            <a:spLocks noGrp="1"/>
          </p:cNvSpPr>
          <p:nvPr>
            <p:ph idx="1"/>
          </p:nvPr>
        </p:nvSpPr>
        <p:spPr>
          <a:xfrm>
            <a:off x="628650" y="1825624"/>
            <a:ext cx="4596494" cy="4667249"/>
          </a:xfrm>
        </p:spPr>
        <p:txBody>
          <a:bodyPr>
            <a:normAutofit/>
          </a:bodyPr>
          <a:lstStyle/>
          <a:p>
            <a:r>
              <a:rPr lang="en-US" dirty="0"/>
              <a:t>Two options:</a:t>
            </a:r>
          </a:p>
          <a:p>
            <a:pPr lvl="1"/>
            <a:r>
              <a:rPr lang="en-US" dirty="0"/>
              <a:t>Lead-based paint inspection</a:t>
            </a:r>
          </a:p>
          <a:p>
            <a:pPr lvl="1"/>
            <a:r>
              <a:rPr lang="en-US" dirty="0"/>
              <a:t>Lead-based paint risk assessment</a:t>
            </a:r>
          </a:p>
          <a:p>
            <a:r>
              <a:rPr lang="en-US" dirty="0"/>
              <a:t>If renting, contact your landlord or tribal housing authority</a:t>
            </a:r>
          </a:p>
          <a:p>
            <a:r>
              <a:rPr lang="en-US" dirty="0"/>
              <a:t>If purchasing a home, contract must include a warning statement</a:t>
            </a:r>
          </a:p>
        </p:txBody>
      </p:sp>
      <p:pic>
        <p:nvPicPr>
          <p:cNvPr id="7" name="Picture 6">
            <a:extLst>
              <a:ext uri="{FF2B5EF4-FFF2-40B4-BE49-F238E27FC236}">
                <a16:creationId xmlns:a16="http://schemas.microsoft.com/office/drawing/2014/main" id="{6D6AFD92-CBBA-4C28-82FC-FCF7BE1A67B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0837" y="2082018"/>
            <a:ext cx="4038418" cy="3813952"/>
          </a:xfrm>
          <a:prstGeom prst="rect">
            <a:avLst/>
          </a:prstGeom>
        </p:spPr>
      </p:pic>
      <p:sp>
        <p:nvSpPr>
          <p:cNvPr id="4" name="Slide Number Placeholder 3">
            <a:extLst>
              <a:ext uri="{FF2B5EF4-FFF2-40B4-BE49-F238E27FC236}">
                <a16:creationId xmlns:a16="http://schemas.microsoft.com/office/drawing/2014/main" id="{1E802B21-B00F-419C-A96A-D325502B2C3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17</a:t>
            </a:fld>
            <a:endParaRPr lang="en-US" dirty="0"/>
          </a:p>
        </p:txBody>
      </p:sp>
    </p:spTree>
    <p:extLst>
      <p:ext uri="{BB962C8B-B14F-4D97-AF65-F5344CB8AC3E}">
        <p14:creationId xmlns:p14="http://schemas.microsoft.com/office/powerpoint/2010/main" val="11581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2473-70F8-4B64-A6D7-A99CF033339A}"/>
              </a:ext>
            </a:extLst>
          </p:cNvPr>
          <p:cNvSpPr>
            <a:spLocks noGrp="1"/>
          </p:cNvSpPr>
          <p:nvPr>
            <p:ph type="title"/>
          </p:nvPr>
        </p:nvSpPr>
        <p:spPr/>
        <p:txBody>
          <a:bodyPr/>
          <a:lstStyle/>
          <a:p>
            <a:r>
              <a:rPr lang="en-US" dirty="0"/>
              <a:t>Lead-Based Paint Inspection</a:t>
            </a:r>
          </a:p>
        </p:txBody>
      </p:sp>
      <p:sp>
        <p:nvSpPr>
          <p:cNvPr id="3" name="Content Placeholder 2">
            <a:extLst>
              <a:ext uri="{FF2B5EF4-FFF2-40B4-BE49-F238E27FC236}">
                <a16:creationId xmlns:a16="http://schemas.microsoft.com/office/drawing/2014/main" id="{F12EC372-4B4C-4EA4-8A24-5C57154D9BD3}"/>
              </a:ext>
            </a:extLst>
          </p:cNvPr>
          <p:cNvSpPr>
            <a:spLocks noGrp="1"/>
          </p:cNvSpPr>
          <p:nvPr>
            <p:ph idx="1"/>
          </p:nvPr>
        </p:nvSpPr>
        <p:spPr>
          <a:xfrm>
            <a:off x="628651" y="1825624"/>
            <a:ext cx="4870450" cy="4667249"/>
          </a:xfrm>
        </p:spPr>
        <p:txBody>
          <a:bodyPr/>
          <a:lstStyle/>
          <a:p>
            <a:r>
              <a:rPr lang="en-US" dirty="0"/>
              <a:t>Activity that tells if your home has lead-based paint and where lead-based paint is located</a:t>
            </a:r>
          </a:p>
          <a:p>
            <a:r>
              <a:rPr lang="en-US" dirty="0"/>
              <a:t>X-ray fluorescence (XRF) instrument or paint samples</a:t>
            </a:r>
          </a:p>
          <a:p>
            <a:r>
              <a:rPr lang="en-US" dirty="0"/>
              <a:t>Most helpful:</a:t>
            </a:r>
          </a:p>
          <a:p>
            <a:pPr lvl="1"/>
            <a:r>
              <a:rPr lang="en-US" dirty="0"/>
              <a:t>When buying a home</a:t>
            </a:r>
          </a:p>
          <a:p>
            <a:pPr lvl="1"/>
            <a:r>
              <a:rPr lang="en-US" dirty="0"/>
              <a:t>When signing a lease</a:t>
            </a:r>
          </a:p>
          <a:p>
            <a:pPr lvl="1"/>
            <a:r>
              <a:rPr lang="en-US" dirty="0"/>
              <a:t>Before renovating</a:t>
            </a:r>
          </a:p>
          <a:p>
            <a:endParaRPr lang="en-US" dirty="0"/>
          </a:p>
        </p:txBody>
      </p:sp>
      <p:grpSp>
        <p:nvGrpSpPr>
          <p:cNvPr id="6" name="Group 5">
            <a:extLst>
              <a:ext uri="{FF2B5EF4-FFF2-40B4-BE49-F238E27FC236}">
                <a16:creationId xmlns:a16="http://schemas.microsoft.com/office/drawing/2014/main" id="{12FDAB04-E6C9-4A62-9309-2F9C477DD7B3}"/>
              </a:ext>
              <a:ext uri="{C183D7F6-B498-43B3-948B-1728B52AA6E4}">
                <adec:decorative xmlns:adec="http://schemas.microsoft.com/office/drawing/2017/decorative" val="1"/>
              </a:ext>
            </a:extLst>
          </p:cNvPr>
          <p:cNvGrpSpPr/>
          <p:nvPr/>
        </p:nvGrpSpPr>
        <p:grpSpPr>
          <a:xfrm>
            <a:off x="5428761" y="2028320"/>
            <a:ext cx="3708794" cy="3872418"/>
            <a:chOff x="5428761" y="2028320"/>
            <a:chExt cx="3708794" cy="3872418"/>
          </a:xfrm>
        </p:grpSpPr>
        <p:sp>
          <p:nvSpPr>
            <p:cNvPr id="5" name="TextBox 4">
              <a:extLst>
                <a:ext uri="{FF2B5EF4-FFF2-40B4-BE49-F238E27FC236}">
                  <a16:creationId xmlns:a16="http://schemas.microsoft.com/office/drawing/2014/main" id="{19222885-E815-4660-BA30-F54BCBB4E55B}"/>
                </a:ext>
              </a:extLst>
            </p:cNvPr>
            <p:cNvSpPr txBox="1"/>
            <p:nvPr/>
          </p:nvSpPr>
          <p:spPr>
            <a:xfrm flipH="1">
              <a:off x="5434862" y="5685294"/>
              <a:ext cx="3702693" cy="215444"/>
            </a:xfrm>
            <a:prstGeom prst="rect">
              <a:avLst/>
            </a:prstGeom>
            <a:noFill/>
          </p:spPr>
          <p:txBody>
            <a:bodyPr wrap="square" rtlCol="0">
              <a:spAutoFit/>
            </a:bodyPr>
            <a:lstStyle/>
            <a:p>
              <a:r>
                <a:rPr lang="en-US" sz="800" dirty="0"/>
                <a:t>X-ray fluorescence (XRF) instrument</a:t>
              </a:r>
            </a:p>
          </p:txBody>
        </p:sp>
        <p:pic>
          <p:nvPicPr>
            <p:cNvPr id="7" name="Picture 6" descr="Picture of a hand holding an X-ray fluorescence ((XRF) instrument against the wall to take a reading.">
              <a:extLst>
                <a:ext uri="{FF2B5EF4-FFF2-40B4-BE49-F238E27FC236}">
                  <a16:creationId xmlns:a16="http://schemas.microsoft.com/office/drawing/2014/main" id="{DFD1200B-746D-4BEB-8ED6-0998F5F3E0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8761" y="2028320"/>
              <a:ext cx="3576319" cy="3643829"/>
            </a:xfrm>
            <a:prstGeom prst="rect">
              <a:avLst/>
            </a:prstGeom>
          </p:spPr>
        </p:pic>
      </p:grpSp>
      <p:sp>
        <p:nvSpPr>
          <p:cNvPr id="4" name="Slide Number Placeholder 3">
            <a:extLst>
              <a:ext uri="{FF2B5EF4-FFF2-40B4-BE49-F238E27FC236}">
                <a16:creationId xmlns:a16="http://schemas.microsoft.com/office/drawing/2014/main" id="{011508E3-07A6-4E76-8B4C-80EBB7242B2D}"/>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18</a:t>
            </a:fld>
            <a:endParaRPr lang="en-US" dirty="0"/>
          </a:p>
        </p:txBody>
      </p:sp>
    </p:spTree>
    <p:extLst>
      <p:ext uri="{BB962C8B-B14F-4D97-AF65-F5344CB8AC3E}">
        <p14:creationId xmlns:p14="http://schemas.microsoft.com/office/powerpoint/2010/main" val="14691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D127-C5FE-404F-A3EF-079CA6865B5C}"/>
              </a:ext>
            </a:extLst>
          </p:cNvPr>
          <p:cNvSpPr>
            <a:spLocks noGrp="1"/>
          </p:cNvSpPr>
          <p:nvPr>
            <p:ph type="title"/>
          </p:nvPr>
        </p:nvSpPr>
        <p:spPr>
          <a:xfrm>
            <a:off x="628650" y="365126"/>
            <a:ext cx="8515350" cy="1325563"/>
          </a:xfrm>
        </p:spPr>
        <p:txBody>
          <a:bodyPr>
            <a:normAutofit/>
          </a:bodyPr>
          <a:lstStyle/>
          <a:p>
            <a:r>
              <a:rPr lang="en-US" sz="4100" dirty="0"/>
              <a:t>Lead-Based Paint Risk Assessment</a:t>
            </a:r>
          </a:p>
        </p:txBody>
      </p:sp>
      <p:sp>
        <p:nvSpPr>
          <p:cNvPr id="3" name="Content Placeholder 2">
            <a:extLst>
              <a:ext uri="{FF2B5EF4-FFF2-40B4-BE49-F238E27FC236}">
                <a16:creationId xmlns:a16="http://schemas.microsoft.com/office/drawing/2014/main" id="{0EFB889C-7F2F-47A9-B91F-C7CF1153B0C7}"/>
              </a:ext>
            </a:extLst>
          </p:cNvPr>
          <p:cNvSpPr>
            <a:spLocks noGrp="1"/>
          </p:cNvSpPr>
          <p:nvPr>
            <p:ph idx="1"/>
          </p:nvPr>
        </p:nvSpPr>
        <p:spPr>
          <a:xfrm>
            <a:off x="628650" y="1825624"/>
            <a:ext cx="5048819" cy="4667249"/>
          </a:xfrm>
        </p:spPr>
        <p:txBody>
          <a:bodyPr>
            <a:normAutofit/>
          </a:bodyPr>
          <a:lstStyle/>
          <a:p>
            <a:r>
              <a:rPr lang="en-US" dirty="0"/>
              <a:t>Activity that tells if your home has any lead hazards from lead in paint, dust or soil and what actions to take</a:t>
            </a:r>
          </a:p>
          <a:p>
            <a:r>
              <a:rPr lang="en-US" dirty="0"/>
              <a:t>XRF instrument or paint samples</a:t>
            </a:r>
          </a:p>
          <a:p>
            <a:r>
              <a:rPr lang="en-US" dirty="0"/>
              <a:t>Most helpful:</a:t>
            </a:r>
          </a:p>
          <a:p>
            <a:pPr lvl="1"/>
            <a:r>
              <a:rPr lang="en-US" dirty="0"/>
              <a:t>Home is known or suspected to contain lead-based paint</a:t>
            </a:r>
          </a:p>
          <a:p>
            <a:pPr lvl="1"/>
            <a:r>
              <a:rPr lang="en-US" dirty="0"/>
              <a:t>To develop a plan to address existing hazards</a:t>
            </a:r>
          </a:p>
          <a:p>
            <a:endParaRPr lang="en-US" dirty="0"/>
          </a:p>
        </p:txBody>
      </p:sp>
      <p:grpSp>
        <p:nvGrpSpPr>
          <p:cNvPr id="7" name="Group 6">
            <a:extLst>
              <a:ext uri="{FF2B5EF4-FFF2-40B4-BE49-F238E27FC236}">
                <a16:creationId xmlns:a16="http://schemas.microsoft.com/office/drawing/2014/main" id="{0E2341DE-151E-4475-ADDA-0AE998581718}"/>
              </a:ext>
              <a:ext uri="{C183D7F6-B498-43B3-948B-1728B52AA6E4}">
                <adec:decorative xmlns:adec="http://schemas.microsoft.com/office/drawing/2017/decorative" val="1"/>
              </a:ext>
            </a:extLst>
          </p:cNvPr>
          <p:cNvGrpSpPr/>
          <p:nvPr/>
        </p:nvGrpSpPr>
        <p:grpSpPr>
          <a:xfrm>
            <a:off x="5726745" y="2185989"/>
            <a:ext cx="3417255" cy="3915604"/>
            <a:chOff x="5726745" y="2185989"/>
            <a:chExt cx="3417255" cy="3915604"/>
          </a:xfrm>
        </p:grpSpPr>
        <p:pic>
          <p:nvPicPr>
            <p:cNvPr id="4" name="Picture 3" descr="A picture of a man using an XRF instrument on the outside of a house.">
              <a:extLst>
                <a:ext uri="{FF2B5EF4-FFF2-40B4-BE49-F238E27FC236}">
                  <a16:creationId xmlns:a16="http://schemas.microsoft.com/office/drawing/2014/main" id="{AA776226-3748-4DAE-A36D-C5A930A6E4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3294" y="2185989"/>
              <a:ext cx="3179033" cy="3579155"/>
            </a:xfrm>
            <a:prstGeom prst="rect">
              <a:avLst/>
            </a:prstGeom>
          </p:spPr>
        </p:pic>
        <p:sp>
          <p:nvSpPr>
            <p:cNvPr id="5" name="TextBox 4">
              <a:extLst>
                <a:ext uri="{FF2B5EF4-FFF2-40B4-BE49-F238E27FC236}">
                  <a16:creationId xmlns:a16="http://schemas.microsoft.com/office/drawing/2014/main" id="{0D136C50-29C4-4E33-B338-6E28D62E9444}"/>
                </a:ext>
              </a:extLst>
            </p:cNvPr>
            <p:cNvSpPr txBox="1"/>
            <p:nvPr/>
          </p:nvSpPr>
          <p:spPr>
            <a:xfrm flipH="1">
              <a:off x="5726745" y="5763039"/>
              <a:ext cx="3417255" cy="338554"/>
            </a:xfrm>
            <a:prstGeom prst="rect">
              <a:avLst/>
            </a:prstGeom>
            <a:noFill/>
          </p:spPr>
          <p:txBody>
            <a:bodyPr wrap="square" rtlCol="0">
              <a:spAutoFit/>
            </a:bodyPr>
            <a:lstStyle/>
            <a:p>
              <a:r>
                <a:rPr lang="en-US" sz="800" dirty="0"/>
                <a:t>Photo provided by Shaun West, Environmental Programs Manager, Cherokee Nation </a:t>
              </a:r>
            </a:p>
          </p:txBody>
        </p:sp>
      </p:grpSp>
      <p:sp>
        <p:nvSpPr>
          <p:cNvPr id="6" name="Slide Number Placeholder 5">
            <a:extLst>
              <a:ext uri="{FF2B5EF4-FFF2-40B4-BE49-F238E27FC236}">
                <a16:creationId xmlns:a16="http://schemas.microsoft.com/office/drawing/2014/main" id="{9E9865FA-984E-4340-9188-6E30AD84DD0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19</a:t>
            </a:fld>
            <a:endParaRPr lang="en-US" dirty="0"/>
          </a:p>
        </p:txBody>
      </p:sp>
    </p:spTree>
    <p:extLst>
      <p:ext uri="{BB962C8B-B14F-4D97-AF65-F5344CB8AC3E}">
        <p14:creationId xmlns:p14="http://schemas.microsoft.com/office/powerpoint/2010/main" val="81732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EEEA-A444-4B0A-8CD1-17FDB1F5A53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E4CBCA0-239B-4839-A762-1DADBB57B9A4}"/>
              </a:ext>
            </a:extLst>
          </p:cNvPr>
          <p:cNvSpPr>
            <a:spLocks noGrp="1"/>
          </p:cNvSpPr>
          <p:nvPr>
            <p:ph idx="1"/>
          </p:nvPr>
        </p:nvSpPr>
        <p:spPr>
          <a:xfrm>
            <a:off x="628649" y="1825625"/>
            <a:ext cx="4501615" cy="4363420"/>
          </a:xfrm>
        </p:spPr>
        <p:txBody>
          <a:bodyPr>
            <a:normAutofit/>
          </a:bodyPr>
          <a:lstStyle/>
          <a:p>
            <a:r>
              <a:rPr lang="en-US" dirty="0"/>
              <a:t>Deteriorating Lead-Based Paint Hazards</a:t>
            </a:r>
          </a:p>
          <a:p>
            <a:r>
              <a:rPr lang="en-US" dirty="0"/>
              <a:t>Testing Your Home for Lead</a:t>
            </a:r>
          </a:p>
          <a:p>
            <a:r>
              <a:rPr lang="en-US" dirty="0"/>
              <a:t>Lead Abatement</a:t>
            </a:r>
          </a:p>
          <a:p>
            <a:r>
              <a:rPr lang="en-US" dirty="0"/>
              <a:t>Renovation, Repair and Painting (RRP) Rule </a:t>
            </a:r>
          </a:p>
          <a:p>
            <a:r>
              <a:rPr lang="en-US" dirty="0"/>
              <a:t>Lead Abatement Versus RRP Projects</a:t>
            </a:r>
          </a:p>
        </p:txBody>
      </p:sp>
      <p:grpSp>
        <p:nvGrpSpPr>
          <p:cNvPr id="7" name="Group 6">
            <a:extLst>
              <a:ext uri="{FF2B5EF4-FFF2-40B4-BE49-F238E27FC236}">
                <a16:creationId xmlns:a16="http://schemas.microsoft.com/office/drawing/2014/main" id="{DA289B53-82ED-4CE6-903C-E2E64E5EA28E}"/>
              </a:ext>
              <a:ext uri="{C183D7F6-B498-43B3-948B-1728B52AA6E4}">
                <adec:decorative xmlns:adec="http://schemas.microsoft.com/office/drawing/2017/decorative" val="1"/>
              </a:ext>
            </a:extLst>
          </p:cNvPr>
          <p:cNvGrpSpPr/>
          <p:nvPr/>
        </p:nvGrpSpPr>
        <p:grpSpPr>
          <a:xfrm>
            <a:off x="5227547" y="2032746"/>
            <a:ext cx="3702693" cy="3875352"/>
            <a:chOff x="5227547" y="2032746"/>
            <a:chExt cx="3702693" cy="3875352"/>
          </a:xfrm>
        </p:grpSpPr>
        <p:sp>
          <p:nvSpPr>
            <p:cNvPr id="4" name="TextBox 3">
              <a:extLst>
                <a:ext uri="{FF2B5EF4-FFF2-40B4-BE49-F238E27FC236}">
                  <a16:creationId xmlns:a16="http://schemas.microsoft.com/office/drawing/2014/main" id="{F4E43986-823C-4023-A58C-3601B6DF4C42}"/>
                </a:ext>
              </a:extLst>
            </p:cNvPr>
            <p:cNvSpPr txBox="1"/>
            <p:nvPr/>
          </p:nvSpPr>
          <p:spPr>
            <a:xfrm flipH="1">
              <a:off x="5227547" y="5569544"/>
              <a:ext cx="3702693" cy="338554"/>
            </a:xfrm>
            <a:prstGeom prst="rect">
              <a:avLst/>
            </a:prstGeom>
            <a:noFill/>
          </p:spPr>
          <p:txBody>
            <a:bodyPr wrap="square" rtlCol="0">
              <a:spAutoFit/>
            </a:bodyPr>
            <a:lstStyle/>
            <a:p>
              <a:r>
                <a:rPr lang="en-US" sz="800" dirty="0"/>
                <a:t>Photo provided by Shaun West, Environmental Programs Manager, Cherokee Nation </a:t>
              </a:r>
            </a:p>
          </p:txBody>
        </p:sp>
        <p:pic>
          <p:nvPicPr>
            <p:cNvPr id="6" name="Picture 5" descr="Picture of two people doing lead abatement work on the outside of a house.">
              <a:extLst>
                <a:ext uri="{FF2B5EF4-FFF2-40B4-BE49-F238E27FC236}">
                  <a16:creationId xmlns:a16="http://schemas.microsoft.com/office/drawing/2014/main" id="{0784B17A-0507-46CC-BFC1-EBD6D456B6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0494" y="2032746"/>
              <a:ext cx="3536798" cy="3536798"/>
            </a:xfrm>
            <a:prstGeom prst="rect">
              <a:avLst/>
            </a:prstGeom>
          </p:spPr>
        </p:pic>
      </p:grpSp>
      <p:sp>
        <p:nvSpPr>
          <p:cNvPr id="5" name="Slide Number Placeholder 4">
            <a:extLst>
              <a:ext uri="{FF2B5EF4-FFF2-40B4-BE49-F238E27FC236}">
                <a16:creationId xmlns:a16="http://schemas.microsoft.com/office/drawing/2014/main" id="{2C40C721-D5A9-4327-94E2-593799D0D10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a:t>
            </a:fld>
            <a:endParaRPr lang="en-US" dirty="0"/>
          </a:p>
        </p:txBody>
      </p:sp>
    </p:spTree>
    <p:extLst>
      <p:ext uri="{BB962C8B-B14F-4D97-AF65-F5344CB8AC3E}">
        <p14:creationId xmlns:p14="http://schemas.microsoft.com/office/powerpoint/2010/main" val="123019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BA2B-C2A1-4F5C-A1AB-331304B873DA}"/>
              </a:ext>
            </a:extLst>
          </p:cNvPr>
          <p:cNvSpPr>
            <a:spLocks noGrp="1"/>
          </p:cNvSpPr>
          <p:nvPr>
            <p:ph type="title"/>
          </p:nvPr>
        </p:nvSpPr>
        <p:spPr/>
        <p:txBody>
          <a:bodyPr/>
          <a:lstStyle/>
          <a:p>
            <a:r>
              <a:rPr lang="en-US" dirty="0"/>
              <a:t>Lead Abatement</a:t>
            </a:r>
          </a:p>
        </p:txBody>
      </p:sp>
      <p:sp>
        <p:nvSpPr>
          <p:cNvPr id="3" name="Content Placeholder 2">
            <a:extLst>
              <a:ext uri="{FF2B5EF4-FFF2-40B4-BE49-F238E27FC236}">
                <a16:creationId xmlns:a16="http://schemas.microsoft.com/office/drawing/2014/main" id="{9092EA42-DAC9-4060-93B9-2980EDFAC5BC}"/>
              </a:ext>
            </a:extLst>
          </p:cNvPr>
          <p:cNvSpPr>
            <a:spLocks noGrp="1"/>
          </p:cNvSpPr>
          <p:nvPr>
            <p:ph idx="1"/>
          </p:nvPr>
        </p:nvSpPr>
        <p:spPr>
          <a:xfrm>
            <a:off x="628650" y="1825624"/>
            <a:ext cx="4497532" cy="4930776"/>
          </a:xfrm>
        </p:spPr>
        <p:txBody>
          <a:bodyPr>
            <a:normAutofit/>
          </a:bodyPr>
          <a:lstStyle/>
          <a:p>
            <a:r>
              <a:rPr lang="en-US" dirty="0"/>
              <a:t>Designed to address existing lead-based paint hazards</a:t>
            </a:r>
          </a:p>
          <a:p>
            <a:r>
              <a:rPr lang="en-US" dirty="0"/>
              <a:t>Tribal, state or local government may order lead abatement if a child has been diagnosed      with lead poisoning</a:t>
            </a:r>
          </a:p>
          <a:p>
            <a:r>
              <a:rPr lang="en-US" dirty="0"/>
              <a:t>Recommended by  certified lead professional</a:t>
            </a:r>
          </a:p>
          <a:p>
            <a:r>
              <a:rPr lang="en-US" dirty="0"/>
              <a:t>Homeowner’s choice</a:t>
            </a:r>
          </a:p>
        </p:txBody>
      </p:sp>
      <p:pic>
        <p:nvPicPr>
          <p:cNvPr id="6" name="Picture 5">
            <a:extLst>
              <a:ext uri="{FF2B5EF4-FFF2-40B4-BE49-F238E27FC236}">
                <a16:creationId xmlns:a16="http://schemas.microsoft.com/office/drawing/2014/main" id="{76241AC0-E76F-428D-88EC-A369178F332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90706" y="2496010"/>
            <a:ext cx="3940753" cy="2699446"/>
          </a:xfrm>
          <a:prstGeom prst="rect">
            <a:avLst/>
          </a:prstGeom>
        </p:spPr>
      </p:pic>
      <p:sp>
        <p:nvSpPr>
          <p:cNvPr id="4" name="Slide Number Placeholder 3">
            <a:extLst>
              <a:ext uri="{FF2B5EF4-FFF2-40B4-BE49-F238E27FC236}">
                <a16:creationId xmlns:a16="http://schemas.microsoft.com/office/drawing/2014/main" id="{AE7CB2B3-3D61-4330-951C-941301EC940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20</a:t>
            </a:fld>
            <a:endParaRPr lang="en-US" dirty="0"/>
          </a:p>
        </p:txBody>
      </p:sp>
    </p:spTree>
    <p:extLst>
      <p:ext uri="{BB962C8B-B14F-4D97-AF65-F5344CB8AC3E}">
        <p14:creationId xmlns:p14="http://schemas.microsoft.com/office/powerpoint/2010/main" val="15715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036B1-178A-492E-9DBF-A7E0E0C39A20}"/>
              </a:ext>
            </a:extLst>
          </p:cNvPr>
          <p:cNvSpPr>
            <a:spLocks noGrp="1"/>
          </p:cNvSpPr>
          <p:nvPr>
            <p:ph type="title"/>
          </p:nvPr>
        </p:nvSpPr>
        <p:spPr/>
        <p:txBody>
          <a:bodyPr/>
          <a:lstStyle/>
          <a:p>
            <a:r>
              <a:rPr lang="en-US" dirty="0"/>
              <a:t>Lead Abatement</a:t>
            </a:r>
          </a:p>
        </p:txBody>
      </p:sp>
      <p:sp>
        <p:nvSpPr>
          <p:cNvPr id="3" name="Content Placeholder 2">
            <a:extLst>
              <a:ext uri="{FF2B5EF4-FFF2-40B4-BE49-F238E27FC236}">
                <a16:creationId xmlns:a16="http://schemas.microsoft.com/office/drawing/2014/main" id="{0D28D6B5-AD7A-4D2E-A1BD-A037DD44AC3E}"/>
              </a:ext>
            </a:extLst>
          </p:cNvPr>
          <p:cNvSpPr>
            <a:spLocks noGrp="1"/>
          </p:cNvSpPr>
          <p:nvPr>
            <p:ph idx="1"/>
          </p:nvPr>
        </p:nvSpPr>
        <p:spPr>
          <a:xfrm>
            <a:off x="628650" y="1825625"/>
            <a:ext cx="4557125" cy="4351338"/>
          </a:xfrm>
        </p:spPr>
        <p:txBody>
          <a:bodyPr/>
          <a:lstStyle/>
          <a:p>
            <a:r>
              <a:rPr lang="en-US" dirty="0"/>
              <a:t>Involves specialized techniques</a:t>
            </a:r>
          </a:p>
          <a:p>
            <a:r>
              <a:rPr lang="en-US" dirty="0"/>
              <a:t>Hire a trained and certified lead abatement contractor</a:t>
            </a:r>
          </a:p>
          <a:p>
            <a:r>
              <a:rPr lang="en-US" dirty="0"/>
              <a:t>EPA requires individuals and firms who perform lead abatement projects to be certified and follow specific work practices </a:t>
            </a:r>
          </a:p>
        </p:txBody>
      </p:sp>
      <p:grpSp>
        <p:nvGrpSpPr>
          <p:cNvPr id="7" name="Group 6">
            <a:extLst>
              <a:ext uri="{FF2B5EF4-FFF2-40B4-BE49-F238E27FC236}">
                <a16:creationId xmlns:a16="http://schemas.microsoft.com/office/drawing/2014/main" id="{A6D81A89-2B6B-4973-9A33-C67F75203DD6}"/>
              </a:ext>
              <a:ext uri="{C183D7F6-B498-43B3-948B-1728B52AA6E4}">
                <adec:decorative xmlns:adec="http://schemas.microsoft.com/office/drawing/2017/decorative" val="1"/>
              </a:ext>
            </a:extLst>
          </p:cNvPr>
          <p:cNvGrpSpPr/>
          <p:nvPr/>
        </p:nvGrpSpPr>
        <p:grpSpPr>
          <a:xfrm>
            <a:off x="5324593" y="2417522"/>
            <a:ext cx="3190757" cy="3277673"/>
            <a:chOff x="5324593" y="2417522"/>
            <a:chExt cx="3190757" cy="3277673"/>
          </a:xfrm>
        </p:grpSpPr>
        <p:pic>
          <p:nvPicPr>
            <p:cNvPr id="4" name="Picture 3" descr="Two people doing lead abatement work on the outside of a house.">
              <a:extLst>
                <a:ext uri="{FF2B5EF4-FFF2-40B4-BE49-F238E27FC236}">
                  <a16:creationId xmlns:a16="http://schemas.microsoft.com/office/drawing/2014/main" id="{628880DD-9A74-484B-97F0-76C341142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593" y="2417522"/>
              <a:ext cx="3190757" cy="2939119"/>
            </a:xfrm>
            <a:prstGeom prst="rect">
              <a:avLst/>
            </a:prstGeom>
          </p:spPr>
        </p:pic>
        <p:sp>
          <p:nvSpPr>
            <p:cNvPr id="5" name="TextBox 4">
              <a:extLst>
                <a:ext uri="{FF2B5EF4-FFF2-40B4-BE49-F238E27FC236}">
                  <a16:creationId xmlns:a16="http://schemas.microsoft.com/office/drawing/2014/main" id="{E35D3449-059A-4862-8669-9204310544F2}"/>
                </a:ext>
              </a:extLst>
            </p:cNvPr>
            <p:cNvSpPr txBox="1"/>
            <p:nvPr/>
          </p:nvSpPr>
          <p:spPr>
            <a:xfrm flipH="1">
              <a:off x="5324593" y="5356641"/>
              <a:ext cx="3190756" cy="338554"/>
            </a:xfrm>
            <a:prstGeom prst="rect">
              <a:avLst/>
            </a:prstGeom>
            <a:noFill/>
          </p:spPr>
          <p:txBody>
            <a:bodyPr wrap="square" rtlCol="0">
              <a:spAutoFit/>
            </a:bodyPr>
            <a:lstStyle/>
            <a:p>
              <a:r>
                <a:rPr lang="en-US" sz="800" dirty="0"/>
                <a:t>Photo provided by Shaun West, Environmental Programs Manager, Cherokee Nation </a:t>
              </a:r>
            </a:p>
          </p:txBody>
        </p:sp>
      </p:grpSp>
      <p:sp>
        <p:nvSpPr>
          <p:cNvPr id="6" name="Slide Number Placeholder 5">
            <a:extLst>
              <a:ext uri="{FF2B5EF4-FFF2-40B4-BE49-F238E27FC236}">
                <a16:creationId xmlns:a16="http://schemas.microsoft.com/office/drawing/2014/main" id="{DAB7AAE6-47BD-4810-9DFE-3546AEB68F0F}"/>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21</a:t>
            </a:fld>
            <a:endParaRPr lang="en-US" dirty="0"/>
          </a:p>
        </p:txBody>
      </p:sp>
    </p:spTree>
    <p:extLst>
      <p:ext uri="{BB962C8B-B14F-4D97-AF65-F5344CB8AC3E}">
        <p14:creationId xmlns:p14="http://schemas.microsoft.com/office/powerpoint/2010/main" val="411425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0D31-6565-48EC-88DD-F2A5D20FFF7B}"/>
              </a:ext>
            </a:extLst>
          </p:cNvPr>
          <p:cNvSpPr>
            <a:spLocks noGrp="1"/>
          </p:cNvSpPr>
          <p:nvPr>
            <p:ph type="title"/>
          </p:nvPr>
        </p:nvSpPr>
        <p:spPr>
          <a:xfrm>
            <a:off x="473905" y="149051"/>
            <a:ext cx="7886700" cy="1325563"/>
          </a:xfrm>
        </p:spPr>
        <p:txBody>
          <a:bodyPr/>
          <a:lstStyle/>
          <a:p>
            <a:r>
              <a:rPr lang="en-US" dirty="0"/>
              <a:t>Lead-Based Paint Programs</a:t>
            </a:r>
          </a:p>
        </p:txBody>
      </p:sp>
      <p:graphicFrame>
        <p:nvGraphicFramePr>
          <p:cNvPr id="4" name="Table 3" descr="Table with information about Lead-Based Paint Programs">
            <a:extLst>
              <a:ext uri="{FF2B5EF4-FFF2-40B4-BE49-F238E27FC236}">
                <a16:creationId xmlns:a16="http://schemas.microsoft.com/office/drawing/2014/main" id="{1B744EED-AD60-4F24-AF9B-6083E1D7771B}"/>
              </a:ext>
            </a:extLst>
          </p:cNvPr>
          <p:cNvGraphicFramePr>
            <a:graphicFrameLocks noGrp="1"/>
          </p:cNvGraphicFramePr>
          <p:nvPr>
            <p:extLst>
              <p:ext uri="{D42A27DB-BD31-4B8C-83A1-F6EECF244321}">
                <p14:modId xmlns:p14="http://schemas.microsoft.com/office/powerpoint/2010/main" val="1048527816"/>
              </p:ext>
            </p:extLst>
          </p:nvPr>
        </p:nvGraphicFramePr>
        <p:xfrm>
          <a:off x="76200" y="1209104"/>
          <a:ext cx="8996681" cy="5307140"/>
        </p:xfrm>
        <a:graphic>
          <a:graphicData uri="http://schemas.openxmlformats.org/drawingml/2006/table">
            <a:tbl>
              <a:tblPr firstRow="1" firstCol="1" bandRow="1">
                <a:tableStyleId>{5C22544A-7EE6-4342-B048-85BDC9FD1C3A}</a:tableStyleId>
              </a:tblPr>
              <a:tblGrid>
                <a:gridCol w="1435100">
                  <a:extLst>
                    <a:ext uri="{9D8B030D-6E8A-4147-A177-3AD203B41FA5}">
                      <a16:colId xmlns:a16="http://schemas.microsoft.com/office/drawing/2014/main" val="3989911629"/>
                    </a:ext>
                  </a:extLst>
                </a:gridCol>
                <a:gridCol w="3695700">
                  <a:extLst>
                    <a:ext uri="{9D8B030D-6E8A-4147-A177-3AD203B41FA5}">
                      <a16:colId xmlns:a16="http://schemas.microsoft.com/office/drawing/2014/main" val="394902621"/>
                    </a:ext>
                  </a:extLst>
                </a:gridCol>
                <a:gridCol w="3865881">
                  <a:extLst>
                    <a:ext uri="{9D8B030D-6E8A-4147-A177-3AD203B41FA5}">
                      <a16:colId xmlns:a16="http://schemas.microsoft.com/office/drawing/2014/main" val="4182284248"/>
                    </a:ext>
                  </a:extLst>
                </a:gridCol>
              </a:tblGrid>
              <a:tr h="714676">
                <a:tc>
                  <a:txBody>
                    <a:bodyPr/>
                    <a:lstStyle/>
                    <a:p>
                      <a:pPr marL="0" marR="0" algn="ctr">
                        <a:lnSpc>
                          <a:spcPct val="125000"/>
                        </a:lnSpc>
                        <a:spcBef>
                          <a:spcPts val="0"/>
                        </a:spcBef>
                        <a:spcAft>
                          <a:spcPts val="0"/>
                        </a:spcAft>
                      </a:pPr>
                      <a:r>
                        <a:rPr lang="en-US" sz="2000" dirty="0">
                          <a:solidFill>
                            <a:schemeClr val="tx1">
                              <a:lumMod val="50000"/>
                            </a:schemeClr>
                          </a:solidFill>
                          <a:effectLst/>
                        </a:rPr>
                        <a:t> </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EPA-authorized Lead-Based Paint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EPA-administered Lead-Based Paint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extLst>
                  <a:ext uri="{0D108BD9-81ED-4DB2-BD59-A6C34878D82A}">
                    <a16:rowId xmlns:a16="http://schemas.microsoft.com/office/drawing/2014/main" val="1618116647"/>
                  </a:ext>
                </a:extLst>
              </a:tr>
              <a:tr h="1446006">
                <a:tc>
                  <a:txBody>
                    <a:bodyPr/>
                    <a:lstStyle/>
                    <a:p>
                      <a:pPr marL="0" marR="0">
                        <a:lnSpc>
                          <a:spcPct val="125000"/>
                        </a:lnSpc>
                        <a:spcBef>
                          <a:spcPts val="0"/>
                        </a:spcBef>
                        <a:spcAft>
                          <a:spcPts val="0"/>
                        </a:spcAft>
                      </a:pPr>
                      <a:r>
                        <a:rPr lang="en-US" sz="2000" dirty="0">
                          <a:solidFill>
                            <a:schemeClr val="tx1">
                              <a:lumMod val="50000"/>
                            </a:schemeClr>
                          </a:solidFill>
                          <a:effectLst/>
                        </a:rPr>
                        <a:t>Tribes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Cherokee Nation, Upper Sioux Community, Lower Sioux Indian Community in the State of Minnesota, Minnesota Chippewa Tribe – Bois Forte (Nett Lake)</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All Other Tribes</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064411"/>
                  </a:ext>
                </a:extLst>
              </a:tr>
              <a:tr h="1339435">
                <a:tc>
                  <a:txBody>
                    <a:bodyPr/>
                    <a:lstStyle/>
                    <a:p>
                      <a:pPr marL="0" marR="0">
                        <a:lnSpc>
                          <a:spcPct val="125000"/>
                        </a:lnSpc>
                        <a:spcBef>
                          <a:spcPts val="0"/>
                        </a:spcBef>
                        <a:spcAft>
                          <a:spcPts val="0"/>
                        </a:spcAft>
                      </a:pPr>
                      <a:r>
                        <a:rPr lang="en-US" sz="2000" dirty="0">
                          <a:solidFill>
                            <a:schemeClr val="tx1">
                              <a:lumMod val="50000"/>
                            </a:schemeClr>
                          </a:solidFill>
                          <a:effectLst/>
                        </a:rPr>
                        <a:t>States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chemeClr val="tx1">
                              <a:lumMod val="50000"/>
                            </a:schemeClr>
                          </a:solidFill>
                          <a:effectLst/>
                        </a:rPr>
                        <a:t>AL, AR, CA, CO, CT, DC, DE, GA, HI, IN, IA, KS, KY, LA, ME, MD, MA, MI, MN, MS, MO, NE, NH, NJ, NC, ND, OH, OK, OR, PA, RI, TN, TX, UT, VT, VA, WA, WV, WI  </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chemeClr val="tx1">
                              <a:lumMod val="50000"/>
                            </a:schemeClr>
                          </a:solidFill>
                          <a:effectLst/>
                        </a:rPr>
                        <a:t>AK, AZ, FL, ID, MT, NV, NM, NY, SC, SD, WY </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86108"/>
                  </a:ext>
                </a:extLst>
              </a:tr>
              <a:tr h="643177">
                <a:tc>
                  <a:txBody>
                    <a:bodyPr/>
                    <a:lstStyle/>
                    <a:p>
                      <a:pPr marL="0" marR="0">
                        <a:lnSpc>
                          <a:spcPct val="125000"/>
                        </a:lnSpc>
                        <a:spcBef>
                          <a:spcPts val="0"/>
                        </a:spcBef>
                        <a:spcAft>
                          <a:spcPts val="0"/>
                        </a:spcAft>
                      </a:pPr>
                      <a:r>
                        <a:rPr lang="en-US" sz="2000" dirty="0">
                          <a:solidFill>
                            <a:schemeClr val="tx1">
                              <a:lumMod val="50000"/>
                            </a:schemeClr>
                          </a:solidFill>
                          <a:effectLst/>
                        </a:rPr>
                        <a:t>Territories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Puerto Rico, Virgin Islands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American Samoa, Guam, the Northern Marianas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664505"/>
                  </a:ext>
                </a:extLst>
              </a:tr>
              <a:tr h="1071548">
                <a:tc>
                  <a:txBody>
                    <a:bodyPr/>
                    <a:lstStyle/>
                    <a:p>
                      <a:pPr marL="0" marR="0">
                        <a:lnSpc>
                          <a:spcPct val="125000"/>
                        </a:lnSpc>
                        <a:spcBef>
                          <a:spcPts val="0"/>
                        </a:spcBef>
                        <a:spcAft>
                          <a:spcPts val="0"/>
                        </a:spcAft>
                      </a:pPr>
                      <a:r>
                        <a:rPr lang="en-US" sz="2000" dirty="0">
                          <a:solidFill>
                            <a:schemeClr val="tx1">
                              <a:lumMod val="50000"/>
                            </a:schemeClr>
                          </a:solidFill>
                          <a:effectLst/>
                        </a:rPr>
                        <a:t>Website</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effectLst/>
                          <a:hlinkClick r:id="rId3"/>
                        </a:rPr>
                        <a:t>https://www.epa.gov/lead/renovation-repair-and-painting-program-firm-certification#1</a:t>
                      </a:r>
                      <a:r>
                        <a:rPr lang="en-US"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linkClick r:id="rId3"/>
                        </a:rPr>
                        <a:t>https://www.epa.gov/lead/renovation-repair-and-painting-program-firm-certification#1</a:t>
                      </a:r>
                      <a:r>
                        <a:rPr lang="en-US"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371426"/>
                  </a:ext>
                </a:extLst>
              </a:tr>
            </a:tbl>
          </a:graphicData>
        </a:graphic>
      </p:graphicFrame>
      <p:sp>
        <p:nvSpPr>
          <p:cNvPr id="3" name="Slide Number Placeholder 2">
            <a:extLst>
              <a:ext uri="{FF2B5EF4-FFF2-40B4-BE49-F238E27FC236}">
                <a16:creationId xmlns:a16="http://schemas.microsoft.com/office/drawing/2014/main" id="{EFFB956B-8C19-4BFB-8ED9-705F1BF0FF51}"/>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22</a:t>
            </a:fld>
            <a:endParaRPr lang="en-US" dirty="0"/>
          </a:p>
        </p:txBody>
      </p:sp>
    </p:spTree>
    <p:extLst>
      <p:ext uri="{BB962C8B-B14F-4D97-AF65-F5344CB8AC3E}">
        <p14:creationId xmlns:p14="http://schemas.microsoft.com/office/powerpoint/2010/main" val="286153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144A-CC73-487F-8386-5740A0482A87}"/>
              </a:ext>
            </a:extLst>
          </p:cNvPr>
          <p:cNvSpPr>
            <a:spLocks noGrp="1"/>
          </p:cNvSpPr>
          <p:nvPr>
            <p:ph type="title"/>
          </p:nvPr>
        </p:nvSpPr>
        <p:spPr/>
        <p:txBody>
          <a:bodyPr/>
          <a:lstStyle/>
          <a:p>
            <a:r>
              <a:rPr lang="en-US" dirty="0"/>
              <a:t>Lead Abatement Lead-Safe Work Practices</a:t>
            </a:r>
          </a:p>
        </p:txBody>
      </p:sp>
      <p:sp>
        <p:nvSpPr>
          <p:cNvPr id="3" name="Content Placeholder 2">
            <a:extLst>
              <a:ext uri="{FF2B5EF4-FFF2-40B4-BE49-F238E27FC236}">
                <a16:creationId xmlns:a16="http://schemas.microsoft.com/office/drawing/2014/main" id="{61B94099-5A52-473B-A7E8-25A9827511C6}"/>
              </a:ext>
            </a:extLst>
          </p:cNvPr>
          <p:cNvSpPr>
            <a:spLocks noGrp="1"/>
          </p:cNvSpPr>
          <p:nvPr>
            <p:ph idx="1"/>
          </p:nvPr>
        </p:nvSpPr>
        <p:spPr>
          <a:xfrm>
            <a:off x="628650" y="1825624"/>
            <a:ext cx="3943350" cy="4667249"/>
          </a:xfrm>
        </p:spPr>
        <p:txBody>
          <a:bodyPr/>
          <a:lstStyle/>
          <a:p>
            <a:r>
              <a:rPr lang="en-US" dirty="0"/>
              <a:t>Relocate children and pregnant women from the home</a:t>
            </a:r>
          </a:p>
          <a:p>
            <a:r>
              <a:rPr lang="en-US" dirty="0"/>
              <a:t>Remove all furniture, carpets, drapes, etc.</a:t>
            </a:r>
          </a:p>
          <a:p>
            <a:r>
              <a:rPr lang="en-US" dirty="0"/>
              <a:t>Cover everything that remains with plastic drop cloths</a:t>
            </a:r>
          </a:p>
        </p:txBody>
      </p:sp>
      <p:pic>
        <p:nvPicPr>
          <p:cNvPr id="6" name="Picture 5">
            <a:extLst>
              <a:ext uri="{FF2B5EF4-FFF2-40B4-BE49-F238E27FC236}">
                <a16:creationId xmlns:a16="http://schemas.microsoft.com/office/drawing/2014/main" id="{234679A8-F3D2-4627-934B-6AC52A460F2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5908" y="2172801"/>
            <a:ext cx="3943350" cy="2852954"/>
          </a:xfrm>
          <a:prstGeom prst="rect">
            <a:avLst/>
          </a:prstGeom>
        </p:spPr>
      </p:pic>
      <p:sp>
        <p:nvSpPr>
          <p:cNvPr id="4" name="Slide Number Placeholder 3">
            <a:extLst>
              <a:ext uri="{FF2B5EF4-FFF2-40B4-BE49-F238E27FC236}">
                <a16:creationId xmlns:a16="http://schemas.microsoft.com/office/drawing/2014/main" id="{FD72C1CF-3936-47F6-BBBB-4387D9CD5AA0}"/>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23</a:t>
            </a:fld>
            <a:endParaRPr lang="en-US" dirty="0"/>
          </a:p>
        </p:txBody>
      </p:sp>
    </p:spTree>
    <p:extLst>
      <p:ext uri="{BB962C8B-B14F-4D97-AF65-F5344CB8AC3E}">
        <p14:creationId xmlns:p14="http://schemas.microsoft.com/office/powerpoint/2010/main" val="181735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EF60-4C07-464C-87C9-6F3FDE544743}"/>
              </a:ext>
            </a:extLst>
          </p:cNvPr>
          <p:cNvSpPr>
            <a:spLocks noGrp="1"/>
          </p:cNvSpPr>
          <p:nvPr>
            <p:ph type="title"/>
          </p:nvPr>
        </p:nvSpPr>
        <p:spPr/>
        <p:txBody>
          <a:bodyPr/>
          <a:lstStyle/>
          <a:p>
            <a:r>
              <a:rPr lang="en-US" dirty="0"/>
              <a:t>Renovation, Repair and Painting (RRP) Rule</a:t>
            </a:r>
          </a:p>
        </p:txBody>
      </p:sp>
      <p:pic>
        <p:nvPicPr>
          <p:cNvPr id="4" name="Online Media 3" descr="EPA Lead-Based Paint Safe Work Practices Video.">
            <a:hlinkClick r:id="" action="ppaction://media"/>
            <a:extLst>
              <a:ext uri="{FF2B5EF4-FFF2-40B4-BE49-F238E27FC236}">
                <a16:creationId xmlns:a16="http://schemas.microsoft.com/office/drawing/2014/main" id="{A00C4DEB-6C71-49A0-9835-A609198867AB}"/>
              </a:ext>
            </a:extLst>
          </p:cNvPr>
          <p:cNvPicPr>
            <a:picLocks noGrp="1" noRot="1" noChangeAspect="1"/>
          </p:cNvPicPr>
          <p:nvPr>
            <p:ph idx="1"/>
            <a:videoFile r:link="rId1"/>
          </p:nvPr>
        </p:nvPicPr>
        <p:blipFill>
          <a:blip r:embed="rId4"/>
          <a:stretch>
            <a:fillRect/>
          </a:stretch>
        </p:blipFill>
        <p:spPr>
          <a:xfrm>
            <a:off x="704850" y="1825625"/>
            <a:ext cx="7735888" cy="4351338"/>
          </a:xfrm>
          <a:prstGeom prst="rect">
            <a:avLst/>
          </a:prstGeom>
        </p:spPr>
      </p:pic>
      <p:sp>
        <p:nvSpPr>
          <p:cNvPr id="3" name="Slide Number Placeholder 2">
            <a:extLst>
              <a:ext uri="{FF2B5EF4-FFF2-40B4-BE49-F238E27FC236}">
                <a16:creationId xmlns:a16="http://schemas.microsoft.com/office/drawing/2014/main" id="{6D5F97D7-800B-41EA-9B2B-4E324C7B299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24</a:t>
            </a:fld>
            <a:endParaRPr lang="en-US" dirty="0"/>
          </a:p>
        </p:txBody>
      </p:sp>
    </p:spTree>
    <p:extLst>
      <p:ext uri="{BB962C8B-B14F-4D97-AF65-F5344CB8AC3E}">
        <p14:creationId xmlns:p14="http://schemas.microsoft.com/office/powerpoint/2010/main" val="31262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C676-11BE-485F-96E8-7A8A528E1A27}"/>
              </a:ext>
            </a:extLst>
          </p:cNvPr>
          <p:cNvSpPr>
            <a:spLocks noGrp="1"/>
          </p:cNvSpPr>
          <p:nvPr>
            <p:ph type="title"/>
          </p:nvPr>
        </p:nvSpPr>
        <p:spPr/>
        <p:txBody>
          <a:bodyPr/>
          <a:lstStyle/>
          <a:p>
            <a:r>
              <a:rPr lang="en-US" dirty="0"/>
              <a:t>Renovation, Repair and Painting (RRP) Projects</a:t>
            </a:r>
          </a:p>
        </p:txBody>
      </p:sp>
      <p:sp>
        <p:nvSpPr>
          <p:cNvPr id="3" name="Content Placeholder 2">
            <a:extLst>
              <a:ext uri="{FF2B5EF4-FFF2-40B4-BE49-F238E27FC236}">
                <a16:creationId xmlns:a16="http://schemas.microsoft.com/office/drawing/2014/main" id="{AFE75817-79DF-4A11-91DD-089F2BC7CB6F}"/>
              </a:ext>
            </a:extLst>
          </p:cNvPr>
          <p:cNvSpPr>
            <a:spLocks noGrp="1"/>
          </p:cNvSpPr>
          <p:nvPr>
            <p:ph idx="1"/>
          </p:nvPr>
        </p:nvSpPr>
        <p:spPr>
          <a:xfrm>
            <a:off x="628650" y="1825624"/>
            <a:ext cx="4845224" cy="4667249"/>
          </a:xfrm>
        </p:spPr>
        <p:txBody>
          <a:bodyPr>
            <a:normAutofit/>
          </a:bodyPr>
          <a:lstStyle/>
          <a:p>
            <a:r>
              <a:rPr lang="en-US" dirty="0"/>
              <a:t>Can create hazardous lead dust and chips</a:t>
            </a:r>
          </a:p>
          <a:p>
            <a:r>
              <a:rPr lang="en-US" dirty="0"/>
              <a:t>Performed for:</a:t>
            </a:r>
          </a:p>
          <a:p>
            <a:pPr lvl="1"/>
            <a:r>
              <a:rPr lang="en-US" dirty="0"/>
              <a:t>Aesthetics</a:t>
            </a:r>
          </a:p>
          <a:p>
            <a:pPr lvl="1"/>
            <a:r>
              <a:rPr lang="en-US" dirty="0"/>
              <a:t>Interim control actions to minimize lead hazards</a:t>
            </a:r>
          </a:p>
          <a:p>
            <a:pPr lvl="2"/>
            <a:r>
              <a:rPr lang="en-US" dirty="0"/>
              <a:t>Repair damaged painted surface</a:t>
            </a:r>
          </a:p>
          <a:p>
            <a:r>
              <a:rPr lang="en-US" dirty="0"/>
              <a:t>Not designed to address lead-based paint hazards</a:t>
            </a:r>
          </a:p>
        </p:txBody>
      </p:sp>
      <p:pic>
        <p:nvPicPr>
          <p:cNvPr id="4" name="Picture 3">
            <a:extLst>
              <a:ext uri="{FF2B5EF4-FFF2-40B4-BE49-F238E27FC236}">
                <a16:creationId xmlns:a16="http://schemas.microsoft.com/office/drawing/2014/main" id="{FA840B4A-6C80-40F6-9AA0-62DAE798F6E9}"/>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907799" y="2638066"/>
            <a:ext cx="4256574" cy="3042364"/>
          </a:xfrm>
          <a:prstGeom prst="rect">
            <a:avLst/>
          </a:prstGeom>
        </p:spPr>
      </p:pic>
      <p:sp>
        <p:nvSpPr>
          <p:cNvPr id="5" name="Slide Number Placeholder 4">
            <a:extLst>
              <a:ext uri="{FF2B5EF4-FFF2-40B4-BE49-F238E27FC236}">
                <a16:creationId xmlns:a16="http://schemas.microsoft.com/office/drawing/2014/main" id="{469FB95E-171F-48A9-A9E4-AE32EFEC996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25</a:t>
            </a:fld>
            <a:endParaRPr lang="en-US" dirty="0"/>
          </a:p>
        </p:txBody>
      </p:sp>
    </p:spTree>
    <p:extLst>
      <p:ext uri="{BB962C8B-B14F-4D97-AF65-F5344CB8AC3E}">
        <p14:creationId xmlns:p14="http://schemas.microsoft.com/office/powerpoint/2010/main" val="403472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573A-1240-4A90-9E4B-BFFB31583B23}"/>
              </a:ext>
            </a:extLst>
          </p:cNvPr>
          <p:cNvSpPr>
            <a:spLocks noGrp="1"/>
          </p:cNvSpPr>
          <p:nvPr>
            <p:ph type="title"/>
          </p:nvPr>
        </p:nvSpPr>
        <p:spPr/>
        <p:txBody>
          <a:bodyPr>
            <a:normAutofit/>
          </a:bodyPr>
          <a:lstStyle/>
          <a:p>
            <a:r>
              <a:rPr lang="en-US" dirty="0"/>
              <a:t>RRP Rule Requirements</a:t>
            </a:r>
          </a:p>
        </p:txBody>
      </p:sp>
      <p:sp>
        <p:nvSpPr>
          <p:cNvPr id="3" name="Content Placeholder 2">
            <a:extLst>
              <a:ext uri="{FF2B5EF4-FFF2-40B4-BE49-F238E27FC236}">
                <a16:creationId xmlns:a16="http://schemas.microsoft.com/office/drawing/2014/main" id="{773D914A-7989-485A-9088-BF980EFC2E79}"/>
              </a:ext>
            </a:extLst>
          </p:cNvPr>
          <p:cNvSpPr>
            <a:spLocks noGrp="1"/>
          </p:cNvSpPr>
          <p:nvPr>
            <p:ph idx="1"/>
          </p:nvPr>
        </p:nvSpPr>
        <p:spPr>
          <a:xfrm>
            <a:off x="628651" y="1825624"/>
            <a:ext cx="5609311" cy="4667249"/>
          </a:xfrm>
        </p:spPr>
        <p:txBody>
          <a:bodyPr>
            <a:normAutofit/>
          </a:bodyPr>
          <a:lstStyle/>
          <a:p>
            <a:r>
              <a:rPr lang="en-US" dirty="0"/>
              <a:t>Firms must be certified and their employees trained in lead-safe work practices that include:</a:t>
            </a:r>
          </a:p>
          <a:p>
            <a:pPr lvl="1"/>
            <a:r>
              <a:rPr lang="en-US" dirty="0"/>
              <a:t>Containing the work area</a:t>
            </a:r>
          </a:p>
          <a:p>
            <a:pPr lvl="1"/>
            <a:r>
              <a:rPr lang="en-US" dirty="0"/>
              <a:t>Minimizing the dust</a:t>
            </a:r>
          </a:p>
          <a:p>
            <a:pPr lvl="1"/>
            <a:r>
              <a:rPr lang="en-US" dirty="0"/>
              <a:t>Cleaning up properly</a:t>
            </a:r>
          </a:p>
          <a:p>
            <a:pPr lvl="1"/>
            <a:r>
              <a:rPr lang="en-US" dirty="0"/>
              <a:t>Disposing of waste properly</a:t>
            </a:r>
          </a:p>
          <a:p>
            <a:r>
              <a:rPr lang="en-US" i="1" dirty="0"/>
              <a:t>The Lead-Safe Certified Guide to Renovate Right</a:t>
            </a:r>
            <a:endParaRPr lang="en-US" dirty="0"/>
          </a:p>
        </p:txBody>
      </p:sp>
      <p:pic>
        <p:nvPicPr>
          <p:cNvPr id="4" name="Content Placeholder 5">
            <a:extLst>
              <a:ext uri="{FF2B5EF4-FFF2-40B4-BE49-F238E27FC236}">
                <a16:creationId xmlns:a16="http://schemas.microsoft.com/office/drawing/2014/main" id="{063CE788-8DAA-4AAF-9D53-AEEAA39DB92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3327" y="2192574"/>
            <a:ext cx="2420133" cy="3724491"/>
          </a:xfrm>
          <a:prstGeom prst="rect">
            <a:avLst/>
          </a:prstGeom>
        </p:spPr>
      </p:pic>
      <p:sp>
        <p:nvSpPr>
          <p:cNvPr id="5" name="Slide Number Placeholder 4">
            <a:extLst>
              <a:ext uri="{FF2B5EF4-FFF2-40B4-BE49-F238E27FC236}">
                <a16:creationId xmlns:a16="http://schemas.microsoft.com/office/drawing/2014/main" id="{E43827A3-AD47-4ABD-BF5E-5A33A53A355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26</a:t>
            </a:fld>
            <a:endParaRPr lang="en-US" dirty="0"/>
          </a:p>
        </p:txBody>
      </p:sp>
    </p:spTree>
    <p:extLst>
      <p:ext uri="{BB962C8B-B14F-4D97-AF65-F5344CB8AC3E}">
        <p14:creationId xmlns:p14="http://schemas.microsoft.com/office/powerpoint/2010/main" val="2732025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58B3-D63B-4863-A821-95E92242A165}"/>
              </a:ext>
            </a:extLst>
          </p:cNvPr>
          <p:cNvSpPr>
            <a:spLocks noGrp="1"/>
          </p:cNvSpPr>
          <p:nvPr>
            <p:ph type="title"/>
          </p:nvPr>
        </p:nvSpPr>
        <p:spPr/>
        <p:txBody>
          <a:bodyPr>
            <a:normAutofit/>
          </a:bodyPr>
          <a:lstStyle/>
          <a:p>
            <a:r>
              <a:rPr lang="en-US" dirty="0"/>
              <a:t>Prepare for RRP Projects</a:t>
            </a:r>
          </a:p>
        </p:txBody>
      </p:sp>
      <p:sp>
        <p:nvSpPr>
          <p:cNvPr id="3" name="Content Placeholder 2">
            <a:extLst>
              <a:ext uri="{FF2B5EF4-FFF2-40B4-BE49-F238E27FC236}">
                <a16:creationId xmlns:a16="http://schemas.microsoft.com/office/drawing/2014/main" id="{4855657F-D3F9-4898-A842-21BCA4345824}"/>
              </a:ext>
            </a:extLst>
          </p:cNvPr>
          <p:cNvSpPr>
            <a:spLocks noGrp="1"/>
          </p:cNvSpPr>
          <p:nvPr>
            <p:ph idx="1"/>
          </p:nvPr>
        </p:nvSpPr>
        <p:spPr>
          <a:xfrm>
            <a:off x="628650" y="1825624"/>
            <a:ext cx="5709520" cy="4667249"/>
          </a:xfrm>
        </p:spPr>
        <p:txBody>
          <a:bodyPr>
            <a:normAutofit/>
          </a:bodyPr>
          <a:lstStyle/>
          <a:p>
            <a:r>
              <a:rPr lang="en-US" dirty="0"/>
              <a:t>In pre-1978 homes, Lead-Safe Certified renovators may:</a:t>
            </a:r>
          </a:p>
          <a:p>
            <a:pPr lvl="1"/>
            <a:r>
              <a:rPr lang="en-US" dirty="0"/>
              <a:t>Take paint chip samples for lab analysis and/or use an XRF instrument</a:t>
            </a:r>
            <a:endParaRPr lang="en-US" strike="sngStrike" dirty="0"/>
          </a:p>
          <a:p>
            <a:pPr lvl="1"/>
            <a:r>
              <a:rPr lang="en-US" dirty="0"/>
              <a:t>Use EPA-recognized test kits (except in housing receiving Federal Assistance)</a:t>
            </a:r>
            <a:endParaRPr lang="en-US" sz="1600" dirty="0"/>
          </a:p>
          <a:p>
            <a:pPr lvl="1"/>
            <a:r>
              <a:rPr lang="en-US" dirty="0"/>
              <a:t>Presume that lead-based paint is present and use lead-safe work practices</a:t>
            </a:r>
            <a:endParaRPr lang="en-US" sz="1600" dirty="0"/>
          </a:p>
          <a:p>
            <a:pPr lvl="1"/>
            <a:endParaRPr lang="en-US" dirty="0"/>
          </a:p>
        </p:txBody>
      </p:sp>
      <p:grpSp>
        <p:nvGrpSpPr>
          <p:cNvPr id="9" name="Group 8">
            <a:extLst>
              <a:ext uri="{FF2B5EF4-FFF2-40B4-BE49-F238E27FC236}">
                <a16:creationId xmlns:a16="http://schemas.microsoft.com/office/drawing/2014/main" id="{2052CD16-D716-4184-803E-4FCA867FC340}"/>
              </a:ext>
              <a:ext uri="{C183D7F6-B498-43B3-948B-1728B52AA6E4}">
                <adec:decorative xmlns:adec="http://schemas.microsoft.com/office/drawing/2017/decorative" val="1"/>
              </a:ext>
            </a:extLst>
          </p:cNvPr>
          <p:cNvGrpSpPr/>
          <p:nvPr/>
        </p:nvGrpSpPr>
        <p:grpSpPr>
          <a:xfrm>
            <a:off x="6385416" y="2307317"/>
            <a:ext cx="2524882" cy="1633339"/>
            <a:chOff x="6385416" y="2307317"/>
            <a:chExt cx="2524882" cy="1633339"/>
          </a:xfrm>
        </p:grpSpPr>
        <p:pic>
          <p:nvPicPr>
            <p:cNvPr id="6" name="Picture 5" descr="Picture of the D-Lead® Paint Test Kit.&#10;">
              <a:extLst>
                <a:ext uri="{FF2B5EF4-FFF2-40B4-BE49-F238E27FC236}">
                  <a16:creationId xmlns:a16="http://schemas.microsoft.com/office/drawing/2014/main" id="{C594C603-31AC-40AB-8F30-DAA2C13B4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5416" y="2307317"/>
              <a:ext cx="2524882" cy="1325563"/>
            </a:xfrm>
            <a:prstGeom prst="rect">
              <a:avLst/>
            </a:prstGeom>
          </p:spPr>
        </p:pic>
        <p:sp>
          <p:nvSpPr>
            <p:cNvPr id="7" name="TextBox 6">
              <a:extLst>
                <a:ext uri="{FF2B5EF4-FFF2-40B4-BE49-F238E27FC236}">
                  <a16:creationId xmlns:a16="http://schemas.microsoft.com/office/drawing/2014/main" id="{4BD9CD72-1A46-4FBA-BF2C-43062DFEED24}"/>
                </a:ext>
              </a:extLst>
            </p:cNvPr>
            <p:cNvSpPr txBox="1"/>
            <p:nvPr/>
          </p:nvSpPr>
          <p:spPr>
            <a:xfrm>
              <a:off x="6715903" y="3632879"/>
              <a:ext cx="2046651" cy="307777"/>
            </a:xfrm>
            <a:prstGeom prst="rect">
              <a:avLst/>
            </a:prstGeom>
            <a:noFill/>
          </p:spPr>
          <p:txBody>
            <a:bodyPr wrap="none" rtlCol="0">
              <a:spAutoFit/>
            </a:bodyPr>
            <a:lstStyle/>
            <a:p>
              <a:r>
                <a:rPr lang="en-US" sz="1400" dirty="0"/>
                <a:t>D-Lead® Paint Test Kit</a:t>
              </a:r>
            </a:p>
          </p:txBody>
        </p:sp>
      </p:grpSp>
      <p:grpSp>
        <p:nvGrpSpPr>
          <p:cNvPr id="10" name="Group 9">
            <a:extLst>
              <a:ext uri="{FF2B5EF4-FFF2-40B4-BE49-F238E27FC236}">
                <a16:creationId xmlns:a16="http://schemas.microsoft.com/office/drawing/2014/main" id="{B07B8ABF-E110-4145-AA50-46D16B8B4E09}"/>
              </a:ext>
              <a:ext uri="{C183D7F6-B498-43B3-948B-1728B52AA6E4}">
                <adec:decorative xmlns:adec="http://schemas.microsoft.com/office/drawing/2017/decorative" val="1"/>
              </a:ext>
            </a:extLst>
          </p:cNvPr>
          <p:cNvGrpSpPr/>
          <p:nvPr/>
        </p:nvGrpSpPr>
        <p:grpSpPr>
          <a:xfrm>
            <a:off x="6589447" y="3989403"/>
            <a:ext cx="2060492" cy="1856900"/>
            <a:chOff x="6589447" y="3989403"/>
            <a:chExt cx="2060492" cy="1856900"/>
          </a:xfrm>
        </p:grpSpPr>
        <p:pic>
          <p:nvPicPr>
            <p:cNvPr id="5" name="Picture 4">
              <a:extLst>
                <a:ext uri="{FF2B5EF4-FFF2-40B4-BE49-F238E27FC236}">
                  <a16:creationId xmlns:a16="http://schemas.microsoft.com/office/drawing/2014/main" id="{9219FC20-F57D-4ABC-B3B9-C1E377AC55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5775" y="3989403"/>
              <a:ext cx="2004164" cy="1333680"/>
            </a:xfrm>
            <a:prstGeom prst="rect">
              <a:avLst/>
            </a:prstGeom>
          </p:spPr>
        </p:pic>
        <p:sp>
          <p:nvSpPr>
            <p:cNvPr id="8" name="TextBox 7" descr="Picture of someone using the 3M™ LeadCheck™ Lead Test Kit.&#10;">
              <a:extLst>
                <a:ext uri="{FF2B5EF4-FFF2-40B4-BE49-F238E27FC236}">
                  <a16:creationId xmlns:a16="http://schemas.microsoft.com/office/drawing/2014/main" id="{3FD7A34D-DC9F-4FB3-A15E-385EAA227C3D}"/>
                </a:ext>
              </a:extLst>
            </p:cNvPr>
            <p:cNvSpPr txBox="1"/>
            <p:nvPr/>
          </p:nvSpPr>
          <p:spPr>
            <a:xfrm flipH="1">
              <a:off x="6589447" y="5323083"/>
              <a:ext cx="2060491" cy="523220"/>
            </a:xfrm>
            <a:prstGeom prst="rect">
              <a:avLst/>
            </a:prstGeom>
            <a:noFill/>
          </p:spPr>
          <p:txBody>
            <a:bodyPr wrap="square" rtlCol="0">
              <a:spAutoFit/>
            </a:bodyPr>
            <a:lstStyle/>
            <a:p>
              <a:r>
                <a:rPr lang="en-US" sz="1400" dirty="0"/>
                <a:t>3M™ </a:t>
              </a:r>
              <a:r>
                <a:rPr lang="en-US" sz="1400" dirty="0" err="1"/>
                <a:t>LeadCheck</a:t>
              </a:r>
              <a:r>
                <a:rPr lang="en-US" sz="1400" dirty="0"/>
                <a:t>™ Lead Test Kit</a:t>
              </a:r>
            </a:p>
          </p:txBody>
        </p:sp>
      </p:grpSp>
      <p:sp>
        <p:nvSpPr>
          <p:cNvPr id="4" name="Slide Number Placeholder 3">
            <a:extLst>
              <a:ext uri="{FF2B5EF4-FFF2-40B4-BE49-F238E27FC236}">
                <a16:creationId xmlns:a16="http://schemas.microsoft.com/office/drawing/2014/main" id="{D581E27A-6AC3-4D8E-B99B-06A947136BB7}"/>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27</a:t>
            </a:fld>
            <a:endParaRPr lang="en-US" dirty="0"/>
          </a:p>
        </p:txBody>
      </p:sp>
    </p:spTree>
    <p:extLst>
      <p:ext uri="{BB962C8B-B14F-4D97-AF65-F5344CB8AC3E}">
        <p14:creationId xmlns:p14="http://schemas.microsoft.com/office/powerpoint/2010/main" val="357373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82BC31-3D8A-4710-AEFA-713A3DFF47C5}"/>
              </a:ext>
            </a:extLst>
          </p:cNvPr>
          <p:cNvSpPr>
            <a:spLocks noGrp="1"/>
          </p:cNvSpPr>
          <p:nvPr>
            <p:ph type="title"/>
          </p:nvPr>
        </p:nvSpPr>
        <p:spPr/>
        <p:txBody>
          <a:bodyPr/>
          <a:lstStyle/>
          <a:p>
            <a:r>
              <a:rPr lang="en-US" dirty="0"/>
              <a:t>RRP Programs</a:t>
            </a:r>
          </a:p>
        </p:txBody>
      </p:sp>
      <p:graphicFrame>
        <p:nvGraphicFramePr>
          <p:cNvPr id="4" name="Table 3" descr="Table with information about RRP Programs.">
            <a:extLst>
              <a:ext uri="{FF2B5EF4-FFF2-40B4-BE49-F238E27FC236}">
                <a16:creationId xmlns:a16="http://schemas.microsoft.com/office/drawing/2014/main" id="{78995900-B988-4591-8272-120D8180BDA4}"/>
              </a:ext>
            </a:extLst>
          </p:cNvPr>
          <p:cNvGraphicFramePr>
            <a:graphicFrameLocks noGrp="1"/>
          </p:cNvGraphicFramePr>
          <p:nvPr>
            <p:extLst>
              <p:ext uri="{D42A27DB-BD31-4B8C-83A1-F6EECF244321}">
                <p14:modId xmlns:p14="http://schemas.microsoft.com/office/powerpoint/2010/main" val="2323320417"/>
              </p:ext>
            </p:extLst>
          </p:nvPr>
        </p:nvGraphicFramePr>
        <p:xfrm>
          <a:off x="82549" y="1602441"/>
          <a:ext cx="8996681" cy="3749358"/>
        </p:xfrm>
        <a:graphic>
          <a:graphicData uri="http://schemas.openxmlformats.org/drawingml/2006/table">
            <a:tbl>
              <a:tblPr firstRow="1" firstCol="1" bandRow="1">
                <a:tableStyleId>{5C22544A-7EE6-4342-B048-85BDC9FD1C3A}</a:tableStyleId>
              </a:tblPr>
              <a:tblGrid>
                <a:gridCol w="1435100">
                  <a:extLst>
                    <a:ext uri="{9D8B030D-6E8A-4147-A177-3AD203B41FA5}">
                      <a16:colId xmlns:a16="http://schemas.microsoft.com/office/drawing/2014/main" val="3989911629"/>
                    </a:ext>
                  </a:extLst>
                </a:gridCol>
                <a:gridCol w="3695700">
                  <a:extLst>
                    <a:ext uri="{9D8B030D-6E8A-4147-A177-3AD203B41FA5}">
                      <a16:colId xmlns:a16="http://schemas.microsoft.com/office/drawing/2014/main" val="394902621"/>
                    </a:ext>
                  </a:extLst>
                </a:gridCol>
                <a:gridCol w="3865881">
                  <a:extLst>
                    <a:ext uri="{9D8B030D-6E8A-4147-A177-3AD203B41FA5}">
                      <a16:colId xmlns:a16="http://schemas.microsoft.com/office/drawing/2014/main" val="4182284248"/>
                    </a:ext>
                  </a:extLst>
                </a:gridCol>
              </a:tblGrid>
              <a:tr h="728618">
                <a:tc>
                  <a:txBody>
                    <a:bodyPr/>
                    <a:lstStyle/>
                    <a:p>
                      <a:pPr marL="0" marR="0" algn="ctr">
                        <a:lnSpc>
                          <a:spcPct val="125000"/>
                        </a:lnSpc>
                        <a:spcBef>
                          <a:spcPts val="0"/>
                        </a:spcBef>
                        <a:spcAft>
                          <a:spcPts val="0"/>
                        </a:spcAft>
                      </a:pPr>
                      <a:r>
                        <a:rPr lang="en-US" sz="2000" dirty="0">
                          <a:solidFill>
                            <a:schemeClr val="tx1">
                              <a:lumMod val="50000"/>
                            </a:schemeClr>
                          </a:solidFill>
                          <a:effectLst/>
                        </a:rPr>
                        <a:t> </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EPA-authorized RRP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lnSpc>
                          <a:spcPct val="125000"/>
                        </a:lnSpc>
                        <a:spcBef>
                          <a:spcPts val="0"/>
                        </a:spcBef>
                        <a:spcAft>
                          <a:spcPts val="0"/>
                        </a:spcAft>
                      </a:pPr>
                      <a:r>
                        <a:rPr lang="en-US" sz="2000" b="1" dirty="0">
                          <a:solidFill>
                            <a:schemeClr val="bg1"/>
                          </a:solidFill>
                          <a:effectLst/>
                        </a:rPr>
                        <a:t>EPA-administered RRP Programs</a:t>
                      </a:r>
                      <a:endPar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extLst>
                  <a:ext uri="{0D108BD9-81ED-4DB2-BD59-A6C34878D82A}">
                    <a16:rowId xmlns:a16="http://schemas.microsoft.com/office/drawing/2014/main" val="1618116647"/>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Tribes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Minnesota Chippewa Tribe – Bois Forte (Nett Lake)</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900" dirty="0">
                          <a:solidFill>
                            <a:schemeClr val="tx1">
                              <a:lumMod val="50000"/>
                            </a:schemeClr>
                          </a:solidFill>
                          <a:effectLst/>
                        </a:rPr>
                        <a:t>All Other Tribes</a:t>
                      </a:r>
                      <a:endParaRPr lang="en-US" sz="19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064411"/>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States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s-MX" sz="1800" kern="1200" dirty="0">
                          <a:solidFill>
                            <a:schemeClr val="dk1"/>
                          </a:solidFill>
                          <a:effectLst/>
                          <a:latin typeface="+mn-lt"/>
                          <a:ea typeface="+mn-ea"/>
                          <a:cs typeface="+mn-cs"/>
                        </a:rPr>
                        <a:t>AL, DE, GA, IA, KS, MA, MI, NC, OK, OR, RI, UT, WA, WI</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dirty="0">
                          <a:solidFill>
                            <a:schemeClr val="tx1">
                              <a:lumMod val="50000"/>
                            </a:schemeClr>
                          </a:solidFill>
                          <a:effectLst/>
                        </a:rPr>
                        <a:t>All Other States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86108"/>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Territories</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None</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1800" dirty="0">
                          <a:solidFill>
                            <a:schemeClr val="tx1">
                              <a:lumMod val="50000"/>
                            </a:schemeClr>
                          </a:solidFill>
                          <a:effectLst/>
                        </a:rPr>
                        <a:t>All Territories</a:t>
                      </a:r>
                      <a:endParaRPr lang="en-US" sz="18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664505"/>
                  </a:ext>
                </a:extLst>
              </a:tr>
              <a:tr h="731520">
                <a:tc>
                  <a:txBody>
                    <a:bodyPr/>
                    <a:lstStyle/>
                    <a:p>
                      <a:pPr marL="0" marR="0">
                        <a:lnSpc>
                          <a:spcPct val="125000"/>
                        </a:lnSpc>
                        <a:spcBef>
                          <a:spcPts val="0"/>
                        </a:spcBef>
                        <a:spcAft>
                          <a:spcPts val="0"/>
                        </a:spcAft>
                      </a:pPr>
                      <a:r>
                        <a:rPr lang="en-US" sz="2000" dirty="0">
                          <a:solidFill>
                            <a:schemeClr val="tx1">
                              <a:lumMod val="50000"/>
                            </a:schemeClr>
                          </a:solidFill>
                          <a:effectLst/>
                        </a:rPr>
                        <a:t>Website</a:t>
                      </a:r>
                      <a:endParaRPr lang="en-US" sz="20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800" u="sng" kern="1200" dirty="0">
                          <a:solidFill>
                            <a:schemeClr val="dk1"/>
                          </a:solidFill>
                          <a:effectLst/>
                          <a:latin typeface="+mn-lt"/>
                          <a:ea typeface="+mn-ea"/>
                          <a:cs typeface="+mn-cs"/>
                          <a:hlinkClick r:id="rId3"/>
                        </a:rPr>
                        <a:t>https://www.epa.gov/lead/renovation-repair-and-painting-program-firm-certification#1</a:t>
                      </a:r>
                      <a:r>
                        <a:rPr lang="en-US" sz="1800" u="sng" kern="1200" dirty="0">
                          <a:solidFill>
                            <a:schemeClr val="dk1"/>
                          </a:solidFill>
                          <a:effectLst/>
                          <a:latin typeface="+mn-lt"/>
                          <a:ea typeface="+mn-ea"/>
                          <a:cs typeface="+mn-cs"/>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a:solidFill>
                            <a:schemeClr val="dk1"/>
                          </a:solidFill>
                          <a:effectLst/>
                          <a:latin typeface="+mn-lt"/>
                          <a:ea typeface="+mn-ea"/>
                          <a:cs typeface="+mn-cs"/>
                          <a:hlinkClick r:id="rId3"/>
                        </a:rPr>
                        <a:t>https://www.epa.gov/lead/renovation-repair-and-painting-program-firm-certification#1</a:t>
                      </a:r>
                      <a:r>
                        <a:rPr lang="en-US" sz="1800" u="sng" kern="1200">
                          <a:solidFill>
                            <a:schemeClr val="dk1"/>
                          </a:solidFill>
                          <a:effectLst/>
                          <a:latin typeface="+mn-lt"/>
                          <a:ea typeface="+mn-ea"/>
                          <a:cs typeface="+mn-cs"/>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6371426"/>
                  </a:ext>
                </a:extLst>
              </a:tr>
            </a:tbl>
          </a:graphicData>
        </a:graphic>
      </p:graphicFrame>
      <p:sp>
        <p:nvSpPr>
          <p:cNvPr id="2" name="Slide Number Placeholder 1">
            <a:extLst>
              <a:ext uri="{FF2B5EF4-FFF2-40B4-BE49-F238E27FC236}">
                <a16:creationId xmlns:a16="http://schemas.microsoft.com/office/drawing/2014/main" id="{5150D8F9-FA46-46CD-B224-B8965FD29AA1}"/>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28</a:t>
            </a:fld>
            <a:endParaRPr lang="en-US" dirty="0"/>
          </a:p>
        </p:txBody>
      </p:sp>
    </p:spTree>
    <p:extLst>
      <p:ext uri="{BB962C8B-B14F-4D97-AF65-F5344CB8AC3E}">
        <p14:creationId xmlns:p14="http://schemas.microsoft.com/office/powerpoint/2010/main" val="1233302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03B9-9AB1-4994-AB44-FD30A416C0A9}"/>
              </a:ext>
            </a:extLst>
          </p:cNvPr>
          <p:cNvSpPr>
            <a:spLocks noGrp="1"/>
          </p:cNvSpPr>
          <p:nvPr>
            <p:ph type="title"/>
          </p:nvPr>
        </p:nvSpPr>
        <p:spPr>
          <a:xfrm>
            <a:off x="628650" y="365126"/>
            <a:ext cx="7886700" cy="1325563"/>
          </a:xfrm>
        </p:spPr>
        <p:txBody>
          <a:bodyPr>
            <a:normAutofit/>
          </a:bodyPr>
          <a:lstStyle/>
          <a:p>
            <a:r>
              <a:rPr lang="en-US" dirty="0"/>
              <a:t>EPA’s Lead-Safe Certified Firm Logo</a:t>
            </a:r>
          </a:p>
        </p:txBody>
      </p:sp>
      <p:pic>
        <p:nvPicPr>
          <p:cNvPr id="1026" name="Picture 2" descr="Lead-Safe Certified Firm Logo">
            <a:extLst>
              <a:ext uri="{FF2B5EF4-FFF2-40B4-BE49-F238E27FC236}">
                <a16:creationId xmlns:a16="http://schemas.microsoft.com/office/drawing/2014/main" id="{DEE354CB-F79A-427D-BFBA-50C30D0F6D5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0080" y="1799874"/>
            <a:ext cx="5743839" cy="39458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F379FFF-C60B-4579-80F8-CE6E51DEAB60}"/>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29</a:t>
            </a:fld>
            <a:endParaRPr lang="en-US" dirty="0"/>
          </a:p>
        </p:txBody>
      </p:sp>
    </p:spTree>
    <p:extLst>
      <p:ext uri="{BB962C8B-B14F-4D97-AF65-F5344CB8AC3E}">
        <p14:creationId xmlns:p14="http://schemas.microsoft.com/office/powerpoint/2010/main" val="260028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16D2-7D6C-4DCF-BCC6-38FDCE1904E3}"/>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ED49CEA3-8ED5-40D9-B0C5-11134D6083F4}"/>
              </a:ext>
            </a:extLst>
          </p:cNvPr>
          <p:cNvSpPr>
            <a:spLocks noGrp="1"/>
          </p:cNvSpPr>
          <p:nvPr>
            <p:ph idx="1"/>
          </p:nvPr>
        </p:nvSpPr>
        <p:spPr/>
        <p:txBody>
          <a:bodyPr/>
          <a:lstStyle/>
          <a:p>
            <a:r>
              <a:rPr lang="en-US"/>
              <a:t>List three potential </a:t>
            </a:r>
            <a:r>
              <a:rPr lang="en-US" dirty="0"/>
              <a:t>lead-based paint hazards</a:t>
            </a:r>
          </a:p>
          <a:p>
            <a:pPr lvl="0"/>
            <a:r>
              <a:rPr lang="en-US" dirty="0"/>
              <a:t>Compare the difference between a lead-based paint inspection and a lead risk assessment</a:t>
            </a:r>
          </a:p>
          <a:p>
            <a:pPr lvl="0"/>
            <a:r>
              <a:rPr lang="en-US" dirty="0"/>
              <a:t>List three things that Lead-Safe Certified Firms do when conducting renovation, repair and painting activities</a:t>
            </a:r>
          </a:p>
          <a:p>
            <a:pPr lvl="0"/>
            <a:r>
              <a:rPr lang="en-US" dirty="0"/>
              <a:t>Explain how to find a Lead-Safe Certified Firm</a:t>
            </a:r>
          </a:p>
        </p:txBody>
      </p:sp>
      <p:sp>
        <p:nvSpPr>
          <p:cNvPr id="4" name="Slide Number Placeholder 3">
            <a:extLst>
              <a:ext uri="{FF2B5EF4-FFF2-40B4-BE49-F238E27FC236}">
                <a16:creationId xmlns:a16="http://schemas.microsoft.com/office/drawing/2014/main" id="{5B489079-4FA2-4B48-AAEB-BFC7927D09A6}"/>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a:t>
            </a:fld>
            <a:endParaRPr lang="en-US" dirty="0"/>
          </a:p>
        </p:txBody>
      </p:sp>
    </p:spTree>
    <p:extLst>
      <p:ext uri="{BB962C8B-B14F-4D97-AF65-F5344CB8AC3E}">
        <p14:creationId xmlns:p14="http://schemas.microsoft.com/office/powerpoint/2010/main" val="2180166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C061-3976-4189-AC5B-FCEA2F1A9AF1}"/>
              </a:ext>
            </a:extLst>
          </p:cNvPr>
          <p:cNvSpPr>
            <a:spLocks noGrp="1"/>
          </p:cNvSpPr>
          <p:nvPr>
            <p:ph type="title"/>
          </p:nvPr>
        </p:nvSpPr>
        <p:spPr/>
        <p:txBody>
          <a:bodyPr/>
          <a:lstStyle/>
          <a:p>
            <a:r>
              <a:rPr lang="en-US" dirty="0"/>
              <a:t>Understanding Lead Terms</a:t>
            </a:r>
          </a:p>
        </p:txBody>
      </p:sp>
      <p:sp>
        <p:nvSpPr>
          <p:cNvPr id="3" name="Content Placeholder 2">
            <a:extLst>
              <a:ext uri="{FF2B5EF4-FFF2-40B4-BE49-F238E27FC236}">
                <a16:creationId xmlns:a16="http://schemas.microsoft.com/office/drawing/2014/main" id="{39A742F5-5AD8-485D-96C0-13F3575C8CB9}"/>
              </a:ext>
            </a:extLst>
          </p:cNvPr>
          <p:cNvSpPr>
            <a:spLocks noGrp="1"/>
          </p:cNvSpPr>
          <p:nvPr>
            <p:ph idx="1"/>
          </p:nvPr>
        </p:nvSpPr>
        <p:spPr>
          <a:xfrm>
            <a:off x="628650" y="1538754"/>
            <a:ext cx="7886700" cy="4667249"/>
          </a:xfrm>
        </p:spPr>
        <p:txBody>
          <a:bodyPr>
            <a:noAutofit/>
          </a:bodyPr>
          <a:lstStyle/>
          <a:p>
            <a:pPr marL="0" indent="0">
              <a:buNone/>
            </a:pPr>
            <a:r>
              <a:rPr lang="en-US" sz="2400" dirty="0"/>
              <a:t>___ An activity designed to address lead-based paint hazards. There are four options: replacement, removal, enclosure and encapsulation. Replacement and removal activities completely remove lead-based paint. Enclosure and encapsulation methods are applied on top of lead-based paint in good condition without removing the lead-based paint. </a:t>
            </a:r>
          </a:p>
          <a:p>
            <a:pPr marL="0" indent="0">
              <a:buNone/>
            </a:pPr>
            <a:endParaRPr lang="en-US" sz="2400" dirty="0"/>
          </a:p>
          <a:p>
            <a:pPr marL="0" indent="0">
              <a:buNone/>
            </a:pPr>
            <a:r>
              <a:rPr lang="en-US" sz="2400" dirty="0"/>
              <a:t>___ An activity that tells you if your home has any lead hazards from lead in paint, dust or soil and </a:t>
            </a:r>
            <a:r>
              <a:rPr lang="en-US" sz="2400" b="1" dirty="0"/>
              <a:t>what actions to take to address those hazards</a:t>
            </a:r>
            <a:r>
              <a:rPr lang="en-US" sz="2400" dirty="0"/>
              <a:t>. Most helpful if a home is suspected or known to contain lead-based paint or to develop a plan to address existing hazards. </a:t>
            </a:r>
          </a:p>
        </p:txBody>
      </p:sp>
      <p:sp>
        <p:nvSpPr>
          <p:cNvPr id="4" name="TextBox 3">
            <a:extLst>
              <a:ext uri="{FF2B5EF4-FFF2-40B4-BE49-F238E27FC236}">
                <a16:creationId xmlns:a16="http://schemas.microsoft.com/office/drawing/2014/main" id="{E4AA733A-7EDE-42F6-BCC0-5F7B06342BE2}"/>
              </a:ext>
            </a:extLst>
          </p:cNvPr>
          <p:cNvSpPr txBox="1"/>
          <p:nvPr/>
        </p:nvSpPr>
        <p:spPr>
          <a:xfrm>
            <a:off x="856926" y="1445582"/>
            <a:ext cx="400833" cy="523220"/>
          </a:xfrm>
          <a:prstGeom prst="rect">
            <a:avLst/>
          </a:prstGeom>
          <a:noFill/>
        </p:spPr>
        <p:txBody>
          <a:bodyPr wrap="square" rtlCol="0">
            <a:spAutoFit/>
          </a:bodyPr>
          <a:lstStyle/>
          <a:p>
            <a:r>
              <a:rPr lang="en-US" sz="2800" b="1" dirty="0">
                <a:solidFill>
                  <a:srgbClr val="009444"/>
                </a:solidFill>
              </a:rPr>
              <a:t>3</a:t>
            </a:r>
          </a:p>
        </p:txBody>
      </p:sp>
      <p:sp>
        <p:nvSpPr>
          <p:cNvPr id="5" name="TextBox 4">
            <a:extLst>
              <a:ext uri="{FF2B5EF4-FFF2-40B4-BE49-F238E27FC236}">
                <a16:creationId xmlns:a16="http://schemas.microsoft.com/office/drawing/2014/main" id="{596E768F-9E9C-44C0-8C2A-CD6C3E26B90F}"/>
              </a:ext>
            </a:extLst>
          </p:cNvPr>
          <p:cNvSpPr txBox="1"/>
          <p:nvPr/>
        </p:nvSpPr>
        <p:spPr>
          <a:xfrm>
            <a:off x="856925" y="4365979"/>
            <a:ext cx="400833" cy="523220"/>
          </a:xfrm>
          <a:prstGeom prst="rect">
            <a:avLst/>
          </a:prstGeom>
          <a:noFill/>
        </p:spPr>
        <p:txBody>
          <a:bodyPr wrap="square" rtlCol="0">
            <a:spAutoFit/>
          </a:bodyPr>
          <a:lstStyle/>
          <a:p>
            <a:r>
              <a:rPr lang="en-US" sz="2800" b="1" dirty="0">
                <a:solidFill>
                  <a:srgbClr val="009444"/>
                </a:solidFill>
              </a:rPr>
              <a:t>2</a:t>
            </a:r>
          </a:p>
        </p:txBody>
      </p:sp>
      <p:sp>
        <p:nvSpPr>
          <p:cNvPr id="6" name="Slide Number Placeholder 5">
            <a:extLst>
              <a:ext uri="{FF2B5EF4-FFF2-40B4-BE49-F238E27FC236}">
                <a16:creationId xmlns:a16="http://schemas.microsoft.com/office/drawing/2014/main" id="{A15347CD-8133-442A-972E-8D5A2995D54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30</a:t>
            </a:fld>
            <a:endParaRPr lang="en-US" dirty="0"/>
          </a:p>
        </p:txBody>
      </p:sp>
    </p:spTree>
    <p:extLst>
      <p:ext uri="{BB962C8B-B14F-4D97-AF65-F5344CB8AC3E}">
        <p14:creationId xmlns:p14="http://schemas.microsoft.com/office/powerpoint/2010/main" val="4673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C061-3976-4189-AC5B-FCEA2F1A9AF1}"/>
              </a:ext>
            </a:extLst>
          </p:cNvPr>
          <p:cNvSpPr>
            <a:spLocks noGrp="1"/>
          </p:cNvSpPr>
          <p:nvPr>
            <p:ph type="title"/>
          </p:nvPr>
        </p:nvSpPr>
        <p:spPr/>
        <p:txBody>
          <a:bodyPr>
            <a:normAutofit/>
          </a:bodyPr>
          <a:lstStyle/>
          <a:p>
            <a:r>
              <a:rPr lang="en-US" dirty="0"/>
              <a:t>Understanding Lead Terms</a:t>
            </a:r>
          </a:p>
        </p:txBody>
      </p:sp>
      <p:sp>
        <p:nvSpPr>
          <p:cNvPr id="3" name="Content Placeholder 2">
            <a:extLst>
              <a:ext uri="{FF2B5EF4-FFF2-40B4-BE49-F238E27FC236}">
                <a16:creationId xmlns:a16="http://schemas.microsoft.com/office/drawing/2014/main" id="{39A742F5-5AD8-485D-96C0-13F3575C8CB9}"/>
              </a:ext>
            </a:extLst>
          </p:cNvPr>
          <p:cNvSpPr>
            <a:spLocks noGrp="1"/>
          </p:cNvSpPr>
          <p:nvPr>
            <p:ph idx="1"/>
          </p:nvPr>
        </p:nvSpPr>
        <p:spPr>
          <a:xfrm>
            <a:off x="628650" y="1588437"/>
            <a:ext cx="7886700" cy="4667249"/>
          </a:xfrm>
        </p:spPr>
        <p:txBody>
          <a:bodyPr>
            <a:noAutofit/>
          </a:bodyPr>
          <a:lstStyle/>
          <a:p>
            <a:pPr marL="0" indent="0">
              <a:buNone/>
            </a:pPr>
            <a:r>
              <a:rPr lang="en-US" sz="2400" dirty="0"/>
              <a:t>___ An activity that tells you if your home has lead-based paint and </a:t>
            </a:r>
            <a:r>
              <a:rPr lang="en-US" sz="2400" b="1" dirty="0"/>
              <a:t>where lead-based paint is located</a:t>
            </a:r>
            <a:r>
              <a:rPr lang="en-US" sz="2400" dirty="0"/>
              <a:t>. Most helpful when buying a home, signing a lease and before renovating. </a:t>
            </a:r>
          </a:p>
          <a:p>
            <a:pPr marL="0" indent="0">
              <a:buNone/>
            </a:pPr>
            <a:endParaRPr lang="en-US" sz="2400" dirty="0"/>
          </a:p>
          <a:p>
            <a:pPr marL="0" indent="0">
              <a:buNone/>
            </a:pPr>
            <a:r>
              <a:rPr lang="en-US" sz="2400" dirty="0"/>
              <a:t>___ A federal law that requires firms that disturb painted surfaces in homes, child care facilities and pre-schools, built before 1978 to be certified and their employees trained in the use of lead-safe work practices that minimize occupants’ exposure to lead hazards by: containing the work area; minimizing dust; cleaning up properly; and disposing of waste properly to prevent lead contamination. </a:t>
            </a:r>
          </a:p>
        </p:txBody>
      </p:sp>
      <p:sp>
        <p:nvSpPr>
          <p:cNvPr id="4" name="TextBox 3">
            <a:extLst>
              <a:ext uri="{FF2B5EF4-FFF2-40B4-BE49-F238E27FC236}">
                <a16:creationId xmlns:a16="http://schemas.microsoft.com/office/drawing/2014/main" id="{A9ED7C8C-42DD-453E-B01C-70E4B01C0425}"/>
              </a:ext>
            </a:extLst>
          </p:cNvPr>
          <p:cNvSpPr txBox="1"/>
          <p:nvPr/>
        </p:nvSpPr>
        <p:spPr>
          <a:xfrm>
            <a:off x="739035" y="1429079"/>
            <a:ext cx="400833" cy="523220"/>
          </a:xfrm>
          <a:prstGeom prst="rect">
            <a:avLst/>
          </a:prstGeom>
          <a:noFill/>
        </p:spPr>
        <p:txBody>
          <a:bodyPr wrap="square" rtlCol="0">
            <a:spAutoFit/>
          </a:bodyPr>
          <a:lstStyle/>
          <a:p>
            <a:r>
              <a:rPr lang="en-US" sz="2800" b="1" dirty="0">
                <a:solidFill>
                  <a:srgbClr val="009444"/>
                </a:solidFill>
              </a:rPr>
              <a:t>1</a:t>
            </a:r>
          </a:p>
        </p:txBody>
      </p:sp>
      <p:sp>
        <p:nvSpPr>
          <p:cNvPr id="5" name="TextBox 4">
            <a:extLst>
              <a:ext uri="{FF2B5EF4-FFF2-40B4-BE49-F238E27FC236}">
                <a16:creationId xmlns:a16="http://schemas.microsoft.com/office/drawing/2014/main" id="{418E5883-F019-4FEE-8D5B-DCE4DB695665}"/>
              </a:ext>
            </a:extLst>
          </p:cNvPr>
          <p:cNvSpPr txBox="1"/>
          <p:nvPr/>
        </p:nvSpPr>
        <p:spPr>
          <a:xfrm>
            <a:off x="739035" y="3319162"/>
            <a:ext cx="400833" cy="523220"/>
          </a:xfrm>
          <a:prstGeom prst="rect">
            <a:avLst/>
          </a:prstGeom>
          <a:noFill/>
        </p:spPr>
        <p:txBody>
          <a:bodyPr wrap="square" rtlCol="0">
            <a:spAutoFit/>
          </a:bodyPr>
          <a:lstStyle/>
          <a:p>
            <a:r>
              <a:rPr lang="en-US" sz="2800" b="1" dirty="0">
                <a:solidFill>
                  <a:srgbClr val="009444"/>
                </a:solidFill>
              </a:rPr>
              <a:t>4</a:t>
            </a:r>
          </a:p>
        </p:txBody>
      </p:sp>
      <p:sp>
        <p:nvSpPr>
          <p:cNvPr id="6" name="Slide Number Placeholder 5">
            <a:extLst>
              <a:ext uri="{FF2B5EF4-FFF2-40B4-BE49-F238E27FC236}">
                <a16:creationId xmlns:a16="http://schemas.microsoft.com/office/drawing/2014/main" id="{177D495B-ACB9-4329-BF05-18952D2BBAFB}"/>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31</a:t>
            </a:fld>
            <a:endParaRPr lang="en-US" dirty="0"/>
          </a:p>
        </p:txBody>
      </p:sp>
    </p:spTree>
    <p:extLst>
      <p:ext uri="{BB962C8B-B14F-4D97-AF65-F5344CB8AC3E}">
        <p14:creationId xmlns:p14="http://schemas.microsoft.com/office/powerpoint/2010/main" val="50387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C3830-0A3B-4CEE-8861-1F82E268363C}"/>
              </a:ext>
            </a:extLst>
          </p:cNvPr>
          <p:cNvSpPr>
            <a:spLocks noGrp="1"/>
          </p:cNvSpPr>
          <p:nvPr>
            <p:ph type="title"/>
          </p:nvPr>
        </p:nvSpPr>
        <p:spPr>
          <a:xfrm>
            <a:off x="10633" y="100702"/>
            <a:ext cx="9122734" cy="365125"/>
          </a:xfrm>
        </p:spPr>
        <p:txBody>
          <a:bodyPr>
            <a:normAutofit fontScale="90000"/>
          </a:bodyPr>
          <a:lstStyle/>
          <a:p>
            <a:pPr algn="r"/>
            <a:r>
              <a:rPr lang="en-US" sz="3700" dirty="0"/>
              <a:t>Lead Abatement Activities Versus RRP Projects</a:t>
            </a:r>
            <a:endParaRPr lang="en-US" dirty="0"/>
          </a:p>
        </p:txBody>
      </p:sp>
      <p:graphicFrame>
        <p:nvGraphicFramePr>
          <p:cNvPr id="5" name="Table 4" descr="Table with information about Lead Abatement Activities Versus RRP Project.">
            <a:extLst>
              <a:ext uri="{FF2B5EF4-FFF2-40B4-BE49-F238E27FC236}">
                <a16:creationId xmlns:a16="http://schemas.microsoft.com/office/drawing/2014/main" id="{C1AD77C2-0325-4378-B5C2-72AFF69A9B9D}"/>
              </a:ext>
            </a:extLst>
          </p:cNvPr>
          <p:cNvGraphicFramePr>
            <a:graphicFrameLocks noGrp="1"/>
          </p:cNvGraphicFramePr>
          <p:nvPr>
            <p:extLst>
              <p:ext uri="{D42A27DB-BD31-4B8C-83A1-F6EECF244321}">
                <p14:modId xmlns:p14="http://schemas.microsoft.com/office/powerpoint/2010/main" val="736740048"/>
              </p:ext>
            </p:extLst>
          </p:nvPr>
        </p:nvGraphicFramePr>
        <p:xfrm>
          <a:off x="10633" y="675678"/>
          <a:ext cx="9153144" cy="6183630"/>
        </p:xfrm>
        <a:graphic>
          <a:graphicData uri="http://schemas.openxmlformats.org/drawingml/2006/table">
            <a:tbl>
              <a:tblPr firstRow="1" firstCol="1" bandRow="1">
                <a:tableStyleId>{5C22544A-7EE6-4342-B048-85BDC9FD1C3A}</a:tableStyleId>
              </a:tblPr>
              <a:tblGrid>
                <a:gridCol w="1280160">
                  <a:extLst>
                    <a:ext uri="{9D8B030D-6E8A-4147-A177-3AD203B41FA5}">
                      <a16:colId xmlns:a16="http://schemas.microsoft.com/office/drawing/2014/main" val="4220537275"/>
                    </a:ext>
                  </a:extLst>
                </a:gridCol>
                <a:gridCol w="3410712">
                  <a:extLst>
                    <a:ext uri="{9D8B030D-6E8A-4147-A177-3AD203B41FA5}">
                      <a16:colId xmlns:a16="http://schemas.microsoft.com/office/drawing/2014/main" val="1264620719"/>
                    </a:ext>
                  </a:extLst>
                </a:gridCol>
                <a:gridCol w="1051560">
                  <a:extLst>
                    <a:ext uri="{9D8B030D-6E8A-4147-A177-3AD203B41FA5}">
                      <a16:colId xmlns:a16="http://schemas.microsoft.com/office/drawing/2014/main" val="2198876916"/>
                    </a:ext>
                  </a:extLst>
                </a:gridCol>
                <a:gridCol w="3410712">
                  <a:extLst>
                    <a:ext uri="{9D8B030D-6E8A-4147-A177-3AD203B41FA5}">
                      <a16:colId xmlns:a16="http://schemas.microsoft.com/office/drawing/2014/main" val="1371694612"/>
                    </a:ext>
                  </a:extLst>
                </a:gridCol>
              </a:tblGrid>
              <a:tr h="816377">
                <a:tc>
                  <a:txBody>
                    <a:bodyPr/>
                    <a:lstStyle/>
                    <a:p>
                      <a:pPr marL="0" marR="0">
                        <a:spcBef>
                          <a:spcPts val="0"/>
                        </a:spcBef>
                        <a:spcAft>
                          <a:spcPts val="0"/>
                        </a:spcAft>
                      </a:pPr>
                      <a:r>
                        <a:rPr lang="en-US" sz="1400" dirty="0">
                          <a:effectLst/>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spcBef>
                          <a:spcPts val="0"/>
                        </a:spcBef>
                        <a:spcAft>
                          <a:spcPts val="0"/>
                        </a:spcAft>
                      </a:pPr>
                      <a:r>
                        <a:rPr lang="en-US" sz="1800" b="1" dirty="0">
                          <a:solidFill>
                            <a:schemeClr val="bg1"/>
                          </a:solidFill>
                          <a:effectLst/>
                        </a:rPr>
                        <a:t>Lead Abatement Activities</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spcBef>
                          <a:spcPts val="0"/>
                        </a:spcBef>
                        <a:spcAft>
                          <a:spcPts val="0"/>
                        </a:spcAft>
                      </a:pPr>
                      <a:r>
                        <a:rPr lang="en-US" sz="1800" b="1" dirty="0">
                          <a:solidFill>
                            <a:schemeClr val="bg1"/>
                          </a:solidFill>
                          <a:effectLst/>
                        </a:rPr>
                        <a:t>Similar </a:t>
                      </a:r>
                    </a:p>
                    <a:p>
                      <a:pPr marL="0" marR="0" algn="ctr">
                        <a:spcBef>
                          <a:spcPts val="0"/>
                        </a:spcBef>
                        <a:spcAft>
                          <a:spcPts val="0"/>
                        </a:spcAft>
                      </a:pPr>
                      <a:r>
                        <a:rPr lang="en-US" sz="1800" b="1" dirty="0">
                          <a:solidFill>
                            <a:schemeClr val="bg1"/>
                          </a:solidFill>
                          <a:effectLst/>
                        </a:rPr>
                        <a:t>or Different</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tc>
                  <a:txBody>
                    <a:bodyPr/>
                    <a:lstStyle/>
                    <a:p>
                      <a:pPr marL="0" marR="0" algn="ctr">
                        <a:spcBef>
                          <a:spcPts val="0"/>
                        </a:spcBef>
                        <a:spcAft>
                          <a:spcPts val="0"/>
                        </a:spcAft>
                      </a:pPr>
                      <a:r>
                        <a:rPr lang="en-US" sz="1800" b="1" dirty="0">
                          <a:solidFill>
                            <a:schemeClr val="bg1"/>
                          </a:solidFill>
                          <a:effectLst/>
                        </a:rPr>
                        <a:t>RRP Projects</a:t>
                      </a:r>
                      <a:endParaRPr lang="en-U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444"/>
                    </a:solidFill>
                  </a:tcPr>
                </a:tc>
                <a:extLst>
                  <a:ext uri="{0D108BD9-81ED-4DB2-BD59-A6C34878D82A}">
                    <a16:rowId xmlns:a16="http://schemas.microsoft.com/office/drawing/2014/main" val="1205024347"/>
                  </a:ext>
                </a:extLst>
              </a:tr>
              <a:tr h="680314">
                <a:tc>
                  <a:txBody>
                    <a:bodyPr/>
                    <a:lstStyle/>
                    <a:p>
                      <a:pPr marL="0" marR="0">
                        <a:spcBef>
                          <a:spcPts val="0"/>
                        </a:spcBef>
                        <a:spcAft>
                          <a:spcPts val="0"/>
                        </a:spcAft>
                      </a:pPr>
                      <a:r>
                        <a:rPr lang="en-US" sz="1500" dirty="0">
                          <a:solidFill>
                            <a:schemeClr val="tx1">
                              <a:lumMod val="50000"/>
                            </a:schemeClr>
                          </a:solidFill>
                          <a:effectLst/>
                        </a:rPr>
                        <a:t>Purpose</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Address existing lead-based paint hazards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Different</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Conduct renovations, repairs or painting to reduce lead-based paint hazards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35619"/>
                  </a:ext>
                </a:extLst>
              </a:tr>
              <a:tr h="561588">
                <a:tc>
                  <a:txBody>
                    <a:bodyPr/>
                    <a:lstStyle/>
                    <a:p>
                      <a:pPr marL="0" marR="0">
                        <a:spcBef>
                          <a:spcPts val="0"/>
                        </a:spcBef>
                        <a:spcAft>
                          <a:spcPts val="0"/>
                        </a:spcAft>
                      </a:pPr>
                      <a:r>
                        <a:rPr lang="en-US" sz="1500" dirty="0">
                          <a:solidFill>
                            <a:schemeClr val="tx1">
                              <a:lumMod val="50000"/>
                            </a:schemeClr>
                          </a:solidFill>
                          <a:effectLst/>
                        </a:rPr>
                        <a:t>Initiated By</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lnSpc>
                          <a:spcPct val="125000"/>
                        </a:lnSpc>
                        <a:spcBef>
                          <a:spcPts val="0"/>
                        </a:spcBef>
                        <a:spcAft>
                          <a:spcPts val="0"/>
                        </a:spcAft>
                        <a:buFont typeface="Symbol" panose="05050102010706020507" pitchFamily="18" charset="2"/>
                        <a:buChar char=""/>
                      </a:pPr>
                      <a:r>
                        <a:rPr lang="en-US" sz="1500" dirty="0">
                          <a:solidFill>
                            <a:schemeClr val="tx1">
                              <a:lumMod val="50000"/>
                            </a:schemeClr>
                          </a:solidFill>
                          <a:effectLst/>
                        </a:rPr>
                        <a:t>Tribal, state or local government </a:t>
                      </a:r>
                    </a:p>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Voluntary request by property owner</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Different</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Voluntary request by property owner</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6245302"/>
                  </a:ext>
                </a:extLst>
              </a:tr>
              <a:tr h="931093">
                <a:tc>
                  <a:txBody>
                    <a:bodyPr/>
                    <a:lstStyle/>
                    <a:p>
                      <a:pPr marL="0" marR="0">
                        <a:spcBef>
                          <a:spcPts val="0"/>
                        </a:spcBef>
                        <a:spcAft>
                          <a:spcPts val="0"/>
                        </a:spcAft>
                      </a:pPr>
                      <a:r>
                        <a:rPr lang="en-US" sz="1500" dirty="0">
                          <a:solidFill>
                            <a:schemeClr val="tx1">
                              <a:lumMod val="50000"/>
                            </a:schemeClr>
                          </a:solidFill>
                          <a:effectLst/>
                        </a:rPr>
                        <a:t>Certifications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Individuals must be trained and certified in lead abatement activities</a:t>
                      </a:r>
                    </a:p>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Firms must be certified to conduct lead abatement activities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Similar</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Individuals must be trained and certified in RRP activities</a:t>
                      </a:r>
                    </a:p>
                    <a:p>
                      <a:pPr marL="109538" marR="0" lvl="0" indent="-109538">
                        <a:lnSpc>
                          <a:spcPct val="100000"/>
                        </a:lnSpc>
                        <a:spcBef>
                          <a:spcPts val="0"/>
                        </a:spcBef>
                        <a:spcAft>
                          <a:spcPts val="0"/>
                        </a:spcAft>
                        <a:buFont typeface="Symbol" panose="05050102010706020507" pitchFamily="18" charset="2"/>
                        <a:buChar char=""/>
                      </a:pPr>
                      <a:r>
                        <a:rPr lang="en-US" sz="1500" dirty="0">
                          <a:solidFill>
                            <a:schemeClr val="tx1">
                              <a:lumMod val="50000"/>
                            </a:schemeClr>
                          </a:solidFill>
                          <a:effectLst/>
                        </a:rPr>
                        <a:t>Firms must be certified to conduct RRP activities</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766860"/>
                  </a:ext>
                </a:extLst>
              </a:tr>
              <a:tr h="1827801">
                <a:tc>
                  <a:txBody>
                    <a:bodyPr/>
                    <a:lstStyle/>
                    <a:p>
                      <a:pPr marL="0" marR="0">
                        <a:spcBef>
                          <a:spcPts val="0"/>
                        </a:spcBef>
                        <a:spcAft>
                          <a:spcPts val="0"/>
                        </a:spcAft>
                      </a:pPr>
                      <a:r>
                        <a:rPr lang="en-US" sz="1500" dirty="0">
                          <a:solidFill>
                            <a:schemeClr val="tx1">
                              <a:lumMod val="50000"/>
                            </a:schemeClr>
                          </a:solidFill>
                          <a:effectLst/>
                        </a:rPr>
                        <a:t>Occupant Protection</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Firms are required to make sure occupants are out of the home, child care facility or preschool</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5000"/>
                        </a:lnSpc>
                        <a:spcBef>
                          <a:spcPts val="0"/>
                        </a:spcBef>
                        <a:spcAft>
                          <a:spcPts val="0"/>
                        </a:spcAft>
                      </a:pPr>
                      <a:r>
                        <a:rPr lang="en-US" sz="1500" b="1" dirty="0">
                          <a:solidFill>
                            <a:schemeClr val="tx1">
                              <a:lumMod val="50000"/>
                            </a:schemeClr>
                          </a:solidFill>
                          <a:effectLst/>
                        </a:rPr>
                        <a:t>Different</a:t>
                      </a:r>
                      <a:endParaRPr lang="en-US" sz="1500" b="1"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Firms are not required to make sure occupants are out of the home, child care facility, or preschool</a:t>
                      </a:r>
                    </a:p>
                    <a:p>
                      <a:pPr marL="109538" marR="0" lvl="0" indent="-10953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500" kern="1200" dirty="0">
                          <a:solidFill>
                            <a:schemeClr val="dk1"/>
                          </a:solidFill>
                          <a:effectLst/>
                          <a:latin typeface="+mn-lt"/>
                          <a:ea typeface="+mn-ea"/>
                          <a:cs typeface="+mn-cs"/>
                        </a:rPr>
                        <a:t>Firms must distribute EPA's </a:t>
                      </a:r>
                      <a:r>
                        <a:rPr lang="en-US" sz="1500" i="1" kern="1200" dirty="0">
                          <a:solidFill>
                            <a:schemeClr val="dk1"/>
                          </a:solidFill>
                          <a:effectLst/>
                          <a:latin typeface="+mn-lt"/>
                          <a:ea typeface="+mn-ea"/>
                          <a:cs typeface="+mn-cs"/>
                        </a:rPr>
                        <a:t>The Lead-Safe Certified Guide to Renovate Right</a:t>
                      </a:r>
                      <a:r>
                        <a:rPr lang="en-US" sz="1500" kern="1200" dirty="0">
                          <a:solidFill>
                            <a:schemeClr val="dk1"/>
                          </a:solidFill>
                          <a:effectLst/>
                          <a:latin typeface="+mn-lt"/>
                          <a:ea typeface="+mn-ea"/>
                          <a:cs typeface="+mn-cs"/>
                        </a:rPr>
                        <a:t> before starting renovation work</a:t>
                      </a:r>
                    </a:p>
                    <a:p>
                      <a:pPr marL="109538" marR="0" lvl="0" indent="-109538">
                        <a:spcBef>
                          <a:spcPts val="0"/>
                        </a:spcBef>
                        <a:spcAft>
                          <a:spcPts val="0"/>
                        </a:spcAft>
                        <a:buFont typeface="Symbol" panose="05050102010706020507" pitchFamily="18" charset="2"/>
                        <a:buChar char=""/>
                      </a:pPr>
                      <a:r>
                        <a:rPr lang="en-US" sz="1500" dirty="0">
                          <a:solidFill>
                            <a:schemeClr val="tx1">
                              <a:lumMod val="50000"/>
                            </a:schemeClr>
                          </a:solidFill>
                          <a:effectLst/>
                        </a:rPr>
                        <a:t>Occupants should not be present in the work area.</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1126250"/>
                  </a:ext>
                </a:extLst>
              </a:tr>
              <a:tr h="1133857">
                <a:tc>
                  <a:txBody>
                    <a:bodyPr/>
                    <a:lstStyle/>
                    <a:p>
                      <a:pPr marL="0" marR="0">
                        <a:spcBef>
                          <a:spcPts val="0"/>
                        </a:spcBef>
                        <a:spcAft>
                          <a:spcPts val="0"/>
                        </a:spcAft>
                      </a:pPr>
                      <a:r>
                        <a:rPr lang="en-US" sz="1500" dirty="0">
                          <a:solidFill>
                            <a:schemeClr val="tx1">
                              <a:lumMod val="50000"/>
                            </a:schemeClr>
                          </a:solidFill>
                          <a:effectLst/>
                        </a:rPr>
                        <a:t>Learn More</a:t>
                      </a:r>
                      <a:endParaRPr lang="en-US" sz="150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dirty="0">
                          <a:solidFill>
                            <a:schemeClr val="tx1">
                              <a:lumMod val="50000"/>
                            </a:schemeClr>
                          </a:solidFill>
                          <a:effectLst/>
                        </a:rPr>
                        <a:t>About abatement and EPA's Lead-Based Paint Activities Program at: </a:t>
                      </a:r>
                      <a:r>
                        <a:rPr lang="en-US" sz="1500" u="sng" dirty="0">
                          <a:effectLst/>
                          <a:hlinkClick r:id="rId3"/>
                        </a:rPr>
                        <a:t>https://www.epa.gov/lead/lead-abatement-inspection-and-risk-assessment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5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a:spcBef>
                          <a:spcPts val="0"/>
                        </a:spcBef>
                        <a:spcAft>
                          <a:spcPts val="0"/>
                        </a:spcAft>
                      </a:pPr>
                      <a:r>
                        <a:rPr lang="en-US" sz="1500" dirty="0">
                          <a:solidFill>
                            <a:schemeClr val="tx1">
                              <a:lumMod val="50000"/>
                            </a:schemeClr>
                          </a:solidFill>
                          <a:effectLst/>
                        </a:rPr>
                        <a:t>About EPA’s RRP certification and training program at: </a:t>
                      </a:r>
                      <a:r>
                        <a:rPr lang="en-US" sz="1500" u="sng" dirty="0">
                          <a:effectLst/>
                          <a:hlinkClick r:id="rId4"/>
                        </a:rPr>
                        <a:t>https://www.epa.gov/lead/renovation-repair-and-painting-program</a:t>
                      </a:r>
                      <a:endParaRPr lang="en-US" sz="1500" dirty="0">
                        <a:effectLst/>
                      </a:endParaRPr>
                    </a:p>
                    <a:p>
                      <a:pPr marL="0" marR="0">
                        <a:spcBef>
                          <a:spcPts val="0"/>
                        </a:spcBef>
                        <a:spcAft>
                          <a:spcPts val="0"/>
                        </a:spcAft>
                      </a:pPr>
                      <a:r>
                        <a:rPr lang="en-US" sz="15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432" marR="27432"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0620603"/>
                  </a:ext>
                </a:extLst>
              </a:tr>
            </a:tbl>
          </a:graphicData>
        </a:graphic>
      </p:graphicFrame>
      <p:sp>
        <p:nvSpPr>
          <p:cNvPr id="2" name="Slide Number Placeholder 1">
            <a:extLst>
              <a:ext uri="{FF2B5EF4-FFF2-40B4-BE49-F238E27FC236}">
                <a16:creationId xmlns:a16="http://schemas.microsoft.com/office/drawing/2014/main" id="{C2F93E6C-BEC7-4F92-B8A6-460A7B8CE66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32</a:t>
            </a:fld>
            <a:endParaRPr lang="en-US" dirty="0"/>
          </a:p>
        </p:txBody>
      </p:sp>
    </p:spTree>
    <p:extLst>
      <p:ext uri="{BB962C8B-B14F-4D97-AF65-F5344CB8AC3E}">
        <p14:creationId xmlns:p14="http://schemas.microsoft.com/office/powerpoint/2010/main" val="355454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D725-1858-4540-85FA-0CEDB8938DFE}"/>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B6F3AF23-D1C1-47C7-824D-92B40F913D75}"/>
              </a:ext>
            </a:extLst>
          </p:cNvPr>
          <p:cNvSpPr>
            <a:spLocks noGrp="1"/>
          </p:cNvSpPr>
          <p:nvPr>
            <p:ph idx="1"/>
          </p:nvPr>
        </p:nvSpPr>
        <p:spPr>
          <a:xfrm>
            <a:off x="628650" y="1825625"/>
            <a:ext cx="3943350" cy="4667250"/>
          </a:xfrm>
        </p:spPr>
        <p:txBody>
          <a:bodyPr>
            <a:normAutofit/>
          </a:bodyPr>
          <a:lstStyle/>
          <a:p>
            <a:r>
              <a:rPr lang="en-US" dirty="0"/>
              <a:t>A lead-based paint hazard is any condition resulting from deteriorating paint which potentially causes exposure to lead from paint, dust or soil</a:t>
            </a:r>
          </a:p>
          <a:p>
            <a:r>
              <a:rPr lang="en-US" dirty="0"/>
              <a:t>Found in common areas of homes</a:t>
            </a:r>
          </a:p>
          <a:p>
            <a:endParaRPr lang="en-US" dirty="0"/>
          </a:p>
        </p:txBody>
      </p:sp>
      <p:pic>
        <p:nvPicPr>
          <p:cNvPr id="4" name="Picture 3">
            <a:extLst>
              <a:ext uri="{FF2B5EF4-FFF2-40B4-BE49-F238E27FC236}">
                <a16:creationId xmlns:a16="http://schemas.microsoft.com/office/drawing/2014/main" id="{0A9201C6-495B-4073-ACCC-45A61DCCA48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36554" y="1977583"/>
            <a:ext cx="5101393" cy="3456294"/>
          </a:xfrm>
          <a:prstGeom prst="rect">
            <a:avLst/>
          </a:prstGeom>
        </p:spPr>
      </p:pic>
      <p:sp>
        <p:nvSpPr>
          <p:cNvPr id="5" name="Slide Number Placeholder 4">
            <a:extLst>
              <a:ext uri="{FF2B5EF4-FFF2-40B4-BE49-F238E27FC236}">
                <a16:creationId xmlns:a16="http://schemas.microsoft.com/office/drawing/2014/main" id="{64228B08-9152-4974-AAAF-271FCE1766EA}"/>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33</a:t>
            </a:fld>
            <a:endParaRPr lang="en-US" dirty="0"/>
          </a:p>
        </p:txBody>
      </p:sp>
    </p:spTree>
    <p:extLst>
      <p:ext uri="{BB962C8B-B14F-4D97-AF65-F5344CB8AC3E}">
        <p14:creationId xmlns:p14="http://schemas.microsoft.com/office/powerpoint/2010/main" val="1617696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730F39-9E37-447F-AC09-89E0C16FA815}"/>
              </a:ext>
            </a:extLst>
          </p:cNvPr>
          <p:cNvSpPr>
            <a:spLocks noGrp="1"/>
          </p:cNvSpPr>
          <p:nvPr>
            <p:ph type="title"/>
          </p:nvPr>
        </p:nvSpPr>
        <p:spPr>
          <a:xfrm>
            <a:off x="1820784" y="2770908"/>
            <a:ext cx="5518484" cy="1325563"/>
          </a:xfrm>
        </p:spPr>
        <p:txBody>
          <a:bodyPr>
            <a:normAutofit/>
          </a:bodyPr>
          <a:lstStyle/>
          <a:p>
            <a:pPr algn="ctr"/>
            <a:r>
              <a:rPr lang="en-US" sz="4100" dirty="0"/>
              <a:t>What are lead-based paint activities?</a:t>
            </a:r>
          </a:p>
        </p:txBody>
      </p:sp>
      <p:sp>
        <p:nvSpPr>
          <p:cNvPr id="3" name="Rectangle: Rounded Corners 2">
            <a:extLst>
              <a:ext uri="{FF2B5EF4-FFF2-40B4-BE49-F238E27FC236}">
                <a16:creationId xmlns:a16="http://schemas.microsoft.com/office/drawing/2014/main" id="{5035A80D-116B-4E3A-8C91-A0DED375573C}"/>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E67E20E-1D63-4FDB-BA33-567D7A0F609D}"/>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34</a:t>
            </a:fld>
            <a:endParaRPr lang="en-US" dirty="0"/>
          </a:p>
        </p:txBody>
      </p:sp>
    </p:spTree>
    <p:extLst>
      <p:ext uri="{BB962C8B-B14F-4D97-AF65-F5344CB8AC3E}">
        <p14:creationId xmlns:p14="http://schemas.microsoft.com/office/powerpoint/2010/main" val="224925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AD4E20-F0E4-445B-A2EF-052F9ADE8EDB}"/>
              </a:ext>
            </a:extLst>
          </p:cNvPr>
          <p:cNvSpPr>
            <a:spLocks noGrp="1"/>
          </p:cNvSpPr>
          <p:nvPr>
            <p:ph type="title"/>
          </p:nvPr>
        </p:nvSpPr>
        <p:spPr>
          <a:xfrm>
            <a:off x="1848705" y="2788089"/>
            <a:ext cx="5466497" cy="1325563"/>
          </a:xfrm>
        </p:spPr>
        <p:txBody>
          <a:bodyPr>
            <a:normAutofit/>
          </a:bodyPr>
          <a:lstStyle/>
          <a:p>
            <a:pPr algn="ctr"/>
            <a:r>
              <a:rPr lang="en-US" sz="4100" dirty="0"/>
              <a:t>What are lead abatement activities?</a:t>
            </a:r>
          </a:p>
        </p:txBody>
      </p:sp>
      <p:sp>
        <p:nvSpPr>
          <p:cNvPr id="3" name="Rectangle: Rounded Corners 2">
            <a:extLst>
              <a:ext uri="{FF2B5EF4-FFF2-40B4-BE49-F238E27FC236}">
                <a16:creationId xmlns:a16="http://schemas.microsoft.com/office/drawing/2014/main" id="{1E9148DD-0EE7-49AC-AFC0-B8D4DADCA628}"/>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AA1FA7F-CA8E-4398-85E0-E035D07AA333}"/>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35</a:t>
            </a:fld>
            <a:endParaRPr lang="en-US" dirty="0"/>
          </a:p>
        </p:txBody>
      </p:sp>
    </p:spTree>
    <p:extLst>
      <p:ext uri="{BB962C8B-B14F-4D97-AF65-F5344CB8AC3E}">
        <p14:creationId xmlns:p14="http://schemas.microsoft.com/office/powerpoint/2010/main" val="3047391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2590A4-40BF-492E-B305-35F9370049C8}"/>
              </a:ext>
            </a:extLst>
          </p:cNvPr>
          <p:cNvSpPr>
            <a:spLocks noGrp="1"/>
          </p:cNvSpPr>
          <p:nvPr>
            <p:ph type="title"/>
          </p:nvPr>
        </p:nvSpPr>
        <p:spPr>
          <a:xfrm>
            <a:off x="1403633" y="2766218"/>
            <a:ext cx="6347662" cy="1325563"/>
          </a:xfrm>
        </p:spPr>
        <p:txBody>
          <a:bodyPr>
            <a:normAutofit/>
          </a:bodyPr>
          <a:lstStyle/>
          <a:p>
            <a:pPr algn="ctr"/>
            <a:r>
              <a:rPr lang="en-US" sz="4100" dirty="0"/>
              <a:t>What are RRP projects?</a:t>
            </a:r>
          </a:p>
        </p:txBody>
      </p:sp>
      <p:sp>
        <p:nvSpPr>
          <p:cNvPr id="3" name="Rectangle: Rounded Corners 2">
            <a:extLst>
              <a:ext uri="{FF2B5EF4-FFF2-40B4-BE49-F238E27FC236}">
                <a16:creationId xmlns:a16="http://schemas.microsoft.com/office/drawing/2014/main" id="{59EC5468-EDE2-4A42-87EE-2F54DF93423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5AA002F-657E-4078-BBDE-09A9B2A80F76}"/>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36</a:t>
            </a:fld>
            <a:endParaRPr lang="en-US" dirty="0"/>
          </a:p>
        </p:txBody>
      </p:sp>
    </p:spTree>
    <p:extLst>
      <p:ext uri="{BB962C8B-B14F-4D97-AF65-F5344CB8AC3E}">
        <p14:creationId xmlns:p14="http://schemas.microsoft.com/office/powerpoint/2010/main" val="1088835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628650" y="365126"/>
            <a:ext cx="8355330" cy="1325563"/>
          </a:xfrm>
        </p:spPr>
        <p:txBody>
          <a:bodyPr>
            <a:normAutofit/>
          </a:bodyPr>
          <a:lstStyle/>
          <a:p>
            <a:r>
              <a:rPr lang="en-US" sz="4300" dirty="0"/>
              <a:t>National Lead Information Center</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50" y="1825624"/>
            <a:ext cx="7886700" cy="4667249"/>
          </a:xfrm>
        </p:spPr>
        <p:txBody>
          <a:bodyPr>
            <a:normAutofit fontScale="92500" lnSpcReduction="20000"/>
          </a:bodyPr>
          <a:lstStyle/>
          <a:p>
            <a:pPr marL="0" indent="0" algn="ctr">
              <a:buNone/>
            </a:pPr>
            <a:r>
              <a:rPr lang="en-US" sz="3000" dirty="0"/>
              <a:t>1 (800) 424-LEAD [5323] </a:t>
            </a:r>
          </a:p>
          <a:p>
            <a:pPr>
              <a:buFont typeface="Arial" panose="020B0604020202020204" pitchFamily="34" charset="0"/>
              <a:buChar char="•"/>
            </a:pPr>
            <a:endParaRPr lang="en-US" sz="3000" dirty="0"/>
          </a:p>
          <a:p>
            <a:pPr>
              <a:buFont typeface="Arial" panose="020B0604020202020204" pitchFamily="34" charset="0"/>
              <a:buChar char="•"/>
            </a:pPr>
            <a:r>
              <a:rPr lang="en-US" sz="3000" dirty="0"/>
              <a:t>Provides the public and professionals with information about lead, lead hazards and prevention </a:t>
            </a:r>
          </a:p>
          <a:p>
            <a:r>
              <a:rPr lang="en-US" sz="3000" dirty="0"/>
              <a:t>Ask an Information Specialist questions about lead</a:t>
            </a:r>
            <a:endParaRPr lang="en-US" sz="3000" strike="sngStrike" dirty="0"/>
          </a:p>
          <a:p>
            <a:pPr>
              <a:buFont typeface="Arial" panose="020B0604020202020204" pitchFamily="34" charset="0"/>
              <a:buChar char="•"/>
            </a:pPr>
            <a:r>
              <a:rPr lang="en-US" sz="3000" dirty="0"/>
              <a:t>Monday to Friday, 8:00 am to 6:00 pm ET (except federal holidays) </a:t>
            </a:r>
          </a:p>
          <a:p>
            <a:pPr>
              <a:buFont typeface="Arial" panose="020B0604020202020204" pitchFamily="34" charset="0"/>
              <a:buChar char="•"/>
            </a:pPr>
            <a:r>
              <a:rPr lang="en-US" sz="3000" dirty="0"/>
              <a:t>Hearing- or speech-challenged individuals may access this number through TTY by calling the Federal Relay Service at 1-800-877-8339</a:t>
            </a:r>
          </a:p>
          <a:p>
            <a:endParaRPr lang="en-US" dirty="0"/>
          </a:p>
        </p:txBody>
      </p:sp>
      <p:sp>
        <p:nvSpPr>
          <p:cNvPr id="4" name="Slide Number Placeholder 3">
            <a:extLst>
              <a:ext uri="{FF2B5EF4-FFF2-40B4-BE49-F238E27FC236}">
                <a16:creationId xmlns:a16="http://schemas.microsoft.com/office/drawing/2014/main" id="{108B5C0F-162E-498A-9366-B3BB60B7AEFA}"/>
              </a:ext>
              <a:ext uri="{C183D7F6-B498-43B3-948B-1728B52AA6E4}">
                <adec:decorative xmlns:adec="http://schemas.microsoft.com/office/drawing/2017/decorative" val="1"/>
              </a:ext>
            </a:extLst>
          </p:cNvPr>
          <p:cNvSpPr>
            <a:spLocks noGrp="1"/>
          </p:cNvSpPr>
          <p:nvPr>
            <p:ph type="sldNum" sz="quarter" idx="12"/>
          </p:nvPr>
        </p:nvSpPr>
        <p:spPr/>
        <p:txBody>
          <a:bodyPr/>
          <a:lstStyle/>
          <a:p>
            <a:fld id="{8BDDB8F2-9556-40C9-B415-49D2309055B7}" type="slidenum">
              <a:rPr lang="es-MX" smtClean="0"/>
              <a:t>37</a:t>
            </a:fld>
            <a:endParaRPr lang="es-MX" dirty="0"/>
          </a:p>
        </p:txBody>
      </p:sp>
    </p:spTree>
    <p:extLst>
      <p:ext uri="{BB962C8B-B14F-4D97-AF65-F5344CB8AC3E}">
        <p14:creationId xmlns:p14="http://schemas.microsoft.com/office/powerpoint/2010/main" val="260845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C84-F860-4F2C-B233-ACAD7CF62A0E}"/>
              </a:ext>
            </a:extLst>
          </p:cNvPr>
          <p:cNvSpPr>
            <a:spLocks noGrp="1"/>
          </p:cNvSpPr>
          <p:nvPr>
            <p:ph type="title"/>
          </p:nvPr>
        </p:nvSpPr>
        <p:spPr>
          <a:solidFill>
            <a:srgbClr val="FFFFFF">
              <a:alpha val="50196"/>
            </a:srgbClr>
          </a:solidFill>
        </p:spPr>
        <p:txBody>
          <a:bodyPr/>
          <a:lstStyle/>
          <a:p>
            <a:r>
              <a:rPr lang="en-US" dirty="0"/>
              <a:t>Thank You!</a:t>
            </a:r>
          </a:p>
        </p:txBody>
      </p:sp>
      <p:sp>
        <p:nvSpPr>
          <p:cNvPr id="3" name="Content Placeholder 2">
            <a:extLst>
              <a:ext uri="{FF2B5EF4-FFF2-40B4-BE49-F238E27FC236}">
                <a16:creationId xmlns:a16="http://schemas.microsoft.com/office/drawing/2014/main" id="{3D173755-AF64-480A-AFCE-C3FFA23D2658}"/>
              </a:ext>
            </a:extLst>
          </p:cNvPr>
          <p:cNvSpPr>
            <a:spLocks noGrp="1"/>
          </p:cNvSpPr>
          <p:nvPr>
            <p:ph idx="1"/>
          </p:nvPr>
        </p:nvSpPr>
        <p:spPr>
          <a:solidFill>
            <a:srgbClr val="FFFFFF">
              <a:alpha val="50196"/>
            </a:srgbClr>
          </a:solidFill>
        </p:spPr>
        <p:txBody>
          <a:bodyPr/>
          <a:lstStyle/>
          <a:p>
            <a:pPr marL="0" indent="0">
              <a:buNone/>
            </a:pPr>
            <a:r>
              <a:rPr lang="en-US" i="1" dirty="0"/>
              <a:t>Module 4: Hiring Certified Lead Professionals </a:t>
            </a:r>
            <a:r>
              <a:rPr lang="en-US" dirty="0"/>
              <a:t>take-home resources include, the:</a:t>
            </a:r>
          </a:p>
          <a:p>
            <a:r>
              <a:rPr lang="en-US" dirty="0"/>
              <a:t>Worksheet;</a:t>
            </a:r>
          </a:p>
          <a:p>
            <a:r>
              <a:rPr lang="en-US" dirty="0"/>
              <a:t>Key messages; and</a:t>
            </a:r>
          </a:p>
          <a:p>
            <a:r>
              <a:rPr lang="en-US" dirty="0"/>
              <a:t>Kids activity sheet.</a:t>
            </a:r>
          </a:p>
        </p:txBody>
      </p:sp>
      <p:sp>
        <p:nvSpPr>
          <p:cNvPr id="4" name="Slide Number Placeholder 3">
            <a:extLst>
              <a:ext uri="{FF2B5EF4-FFF2-40B4-BE49-F238E27FC236}">
                <a16:creationId xmlns:a16="http://schemas.microsoft.com/office/drawing/2014/main" id="{91F7805C-807B-4C58-B732-112144FCA592}"/>
              </a:ext>
            </a:extLst>
          </p:cNvPr>
          <p:cNvSpPr>
            <a:spLocks noGrp="1"/>
          </p:cNvSpPr>
          <p:nvPr>
            <p:ph type="sldNum" sz="quarter" idx="12"/>
          </p:nvPr>
        </p:nvSpPr>
        <p:spPr/>
        <p:txBody>
          <a:bodyPr/>
          <a:lstStyle/>
          <a:p>
            <a:fld id="{48006AAD-9E02-44C8-BDCD-ACF5C8330FA5}" type="slidenum">
              <a:rPr lang="en-US" smtClean="0"/>
              <a:t>38</a:t>
            </a:fld>
            <a:endParaRPr lang="en-US"/>
          </a:p>
        </p:txBody>
      </p:sp>
    </p:spTree>
    <p:extLst>
      <p:ext uri="{BB962C8B-B14F-4D97-AF65-F5344CB8AC3E}">
        <p14:creationId xmlns:p14="http://schemas.microsoft.com/office/powerpoint/2010/main" val="250310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7BB3-D815-43F9-90D1-997320F2C716}"/>
              </a:ext>
            </a:extLst>
          </p:cNvPr>
          <p:cNvSpPr>
            <a:spLocks noGrp="1"/>
          </p:cNvSpPr>
          <p:nvPr>
            <p:ph type="title"/>
          </p:nvPr>
        </p:nvSpPr>
        <p:spPr/>
        <p:txBody>
          <a:bodyPr/>
          <a:lstStyle/>
          <a:p>
            <a:r>
              <a:rPr lang="en-US" dirty="0"/>
              <a:t>Lead-Based Paint</a:t>
            </a:r>
            <a:endParaRPr lang="en-US" strike="sngStrike" dirty="0"/>
          </a:p>
        </p:txBody>
      </p:sp>
      <p:sp>
        <p:nvSpPr>
          <p:cNvPr id="3" name="Content Placeholder 2">
            <a:extLst>
              <a:ext uri="{FF2B5EF4-FFF2-40B4-BE49-F238E27FC236}">
                <a16:creationId xmlns:a16="http://schemas.microsoft.com/office/drawing/2014/main" id="{49CE5DCC-285E-4D02-BC48-72CF05C032B7}"/>
              </a:ext>
            </a:extLst>
          </p:cNvPr>
          <p:cNvSpPr>
            <a:spLocks noGrp="1"/>
          </p:cNvSpPr>
          <p:nvPr>
            <p:ph idx="1"/>
          </p:nvPr>
        </p:nvSpPr>
        <p:spPr>
          <a:xfrm>
            <a:off x="628650" y="1825625"/>
            <a:ext cx="3943350" cy="4351338"/>
          </a:xfrm>
        </p:spPr>
        <p:txBody>
          <a:bodyPr/>
          <a:lstStyle/>
          <a:p>
            <a:r>
              <a:rPr lang="en-US" dirty="0"/>
              <a:t>In 1978, the federal government banned the </a:t>
            </a:r>
            <a:r>
              <a:rPr lang="en-US" b="1" dirty="0"/>
              <a:t>residential use </a:t>
            </a:r>
            <a:r>
              <a:rPr lang="en-US" dirty="0"/>
              <a:t>of lead-based paint</a:t>
            </a:r>
          </a:p>
          <a:p>
            <a:pPr lvl="1"/>
            <a:r>
              <a:rPr lang="en-US" dirty="0"/>
              <a:t>Housing</a:t>
            </a:r>
          </a:p>
          <a:p>
            <a:pPr lvl="1"/>
            <a:r>
              <a:rPr lang="en-US" dirty="0"/>
              <a:t>Child care facilities</a:t>
            </a:r>
          </a:p>
          <a:p>
            <a:pPr lvl="1"/>
            <a:r>
              <a:rPr lang="en-US" dirty="0"/>
              <a:t>Preschools</a:t>
            </a:r>
          </a:p>
        </p:txBody>
      </p:sp>
      <p:pic>
        <p:nvPicPr>
          <p:cNvPr id="5" name="Picture 4">
            <a:extLst>
              <a:ext uri="{FF2B5EF4-FFF2-40B4-BE49-F238E27FC236}">
                <a16:creationId xmlns:a16="http://schemas.microsoft.com/office/drawing/2014/main" id="{B33CE4D2-5E46-4D11-9809-5A34A69BCC6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0076" y="1690689"/>
            <a:ext cx="4498933" cy="4216911"/>
          </a:xfrm>
          <a:prstGeom prst="rect">
            <a:avLst/>
          </a:prstGeom>
        </p:spPr>
      </p:pic>
      <p:sp>
        <p:nvSpPr>
          <p:cNvPr id="4" name="Slide Number Placeholder 3">
            <a:extLst>
              <a:ext uri="{FF2B5EF4-FFF2-40B4-BE49-F238E27FC236}">
                <a16:creationId xmlns:a16="http://schemas.microsoft.com/office/drawing/2014/main" id="{E9CD262E-6BE2-4AAC-AC82-2E82B29D6FE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4</a:t>
            </a:fld>
            <a:endParaRPr lang="en-US" dirty="0"/>
          </a:p>
        </p:txBody>
      </p:sp>
    </p:spTree>
    <p:extLst>
      <p:ext uri="{BB962C8B-B14F-4D97-AF65-F5344CB8AC3E}">
        <p14:creationId xmlns:p14="http://schemas.microsoft.com/office/powerpoint/2010/main" val="213396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9D113-A69B-4A47-A763-ADB913CDECE0}"/>
              </a:ext>
            </a:extLst>
          </p:cNvPr>
          <p:cNvSpPr>
            <a:spLocks noGrp="1"/>
          </p:cNvSpPr>
          <p:nvPr>
            <p:ph type="title"/>
          </p:nvPr>
        </p:nvSpPr>
        <p:spPr>
          <a:xfrm>
            <a:off x="1462264" y="1871003"/>
            <a:ext cx="6235075" cy="3107979"/>
          </a:xfrm>
        </p:spPr>
        <p:txBody>
          <a:bodyPr>
            <a:normAutofit/>
          </a:bodyPr>
          <a:lstStyle/>
          <a:p>
            <a:pPr algn="ctr"/>
            <a:r>
              <a:rPr lang="en-US" sz="4100" dirty="0"/>
              <a:t>Has anyone ever heard that you should hire a certified lead professional to do work on your home? </a:t>
            </a:r>
            <a:endParaRPr lang="en-US" sz="4100" dirty="0">
              <a:solidFill>
                <a:srgbClr val="FF0000"/>
              </a:solidFill>
            </a:endParaRPr>
          </a:p>
        </p:txBody>
      </p:sp>
      <p:sp>
        <p:nvSpPr>
          <p:cNvPr id="3" name="Rectangle: Rounded Corners 2">
            <a:extLst>
              <a:ext uri="{FF2B5EF4-FFF2-40B4-BE49-F238E27FC236}">
                <a16:creationId xmlns:a16="http://schemas.microsoft.com/office/drawing/2014/main" id="{91DC1E56-3460-4684-A03E-C62E2940D00C}"/>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EB60DCA-A4D5-4999-82D8-6FE62C0CE2C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5</a:t>
            </a:fld>
            <a:endParaRPr lang="en-US" dirty="0"/>
          </a:p>
        </p:txBody>
      </p:sp>
    </p:spTree>
    <p:extLst>
      <p:ext uri="{BB962C8B-B14F-4D97-AF65-F5344CB8AC3E}">
        <p14:creationId xmlns:p14="http://schemas.microsoft.com/office/powerpoint/2010/main" val="262809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9B82E6-55FD-4578-81B0-A01DA882D01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EB52506-5437-476A-A4DA-713ABA97FB5B}"/>
              </a:ext>
            </a:extLst>
          </p:cNvPr>
          <p:cNvSpPr>
            <a:spLocks noGrp="1"/>
          </p:cNvSpPr>
          <p:nvPr>
            <p:ph type="title"/>
          </p:nvPr>
        </p:nvSpPr>
        <p:spPr>
          <a:xfrm>
            <a:off x="1106907" y="2588458"/>
            <a:ext cx="6927497" cy="1688680"/>
          </a:xfrm>
        </p:spPr>
        <p:txBody>
          <a:bodyPr>
            <a:noAutofit/>
          </a:bodyPr>
          <a:lstStyle/>
          <a:p>
            <a:pPr algn="ctr"/>
            <a:r>
              <a:rPr lang="en-US" sz="4100" dirty="0"/>
              <a:t>When should we hire certified lead professionals?</a:t>
            </a:r>
          </a:p>
        </p:txBody>
      </p:sp>
      <p:sp>
        <p:nvSpPr>
          <p:cNvPr id="2" name="Slide Number Placeholder 1">
            <a:extLst>
              <a:ext uri="{FF2B5EF4-FFF2-40B4-BE49-F238E27FC236}">
                <a16:creationId xmlns:a16="http://schemas.microsoft.com/office/drawing/2014/main" id="{731352AB-F30B-4770-B6C9-4381EC92E1A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6</a:t>
            </a:fld>
            <a:endParaRPr lang="en-US" dirty="0"/>
          </a:p>
        </p:txBody>
      </p:sp>
    </p:spTree>
    <p:extLst>
      <p:ext uri="{BB962C8B-B14F-4D97-AF65-F5344CB8AC3E}">
        <p14:creationId xmlns:p14="http://schemas.microsoft.com/office/powerpoint/2010/main" val="405622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B2BD7FF-BC08-4312-B696-2FA596C82053}"/>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9041F5E-12B7-4C60-BDEB-CF0A316F8CA9}"/>
              </a:ext>
            </a:extLst>
          </p:cNvPr>
          <p:cNvSpPr>
            <a:spLocks noGrp="1"/>
          </p:cNvSpPr>
          <p:nvPr>
            <p:ph type="title"/>
          </p:nvPr>
        </p:nvSpPr>
        <p:spPr>
          <a:xfrm>
            <a:off x="745588" y="2305095"/>
            <a:ext cx="7666893" cy="2252838"/>
          </a:xfrm>
        </p:spPr>
        <p:txBody>
          <a:bodyPr>
            <a:noAutofit/>
          </a:bodyPr>
          <a:lstStyle/>
          <a:p>
            <a:pPr algn="ctr"/>
            <a:r>
              <a:rPr lang="en-US" sz="4100" dirty="0"/>
              <a:t>How can you tell if your home has lead-based paint and you might need to hire a certified lead professional?</a:t>
            </a:r>
          </a:p>
        </p:txBody>
      </p:sp>
      <p:sp>
        <p:nvSpPr>
          <p:cNvPr id="2" name="Slide Number Placeholder 1">
            <a:extLst>
              <a:ext uri="{FF2B5EF4-FFF2-40B4-BE49-F238E27FC236}">
                <a16:creationId xmlns:a16="http://schemas.microsoft.com/office/drawing/2014/main" id="{3A1BBA9B-34D3-4F91-9C73-D8EFF37C475C}"/>
              </a:ext>
            </a:extLst>
          </p:cNvPr>
          <p:cNvSpPr>
            <a:spLocks noGrp="1"/>
          </p:cNvSpPr>
          <p:nvPr>
            <p:ph type="sldNum" sz="quarter" idx="12"/>
          </p:nvPr>
        </p:nvSpPr>
        <p:spPr/>
        <p:txBody>
          <a:bodyPr/>
          <a:lstStyle/>
          <a:p>
            <a:fld id="{48006AAD-9E02-44C8-BDCD-ACF5C8330FA5}" type="slidenum">
              <a:rPr lang="en-US" smtClean="0"/>
              <a:t>7</a:t>
            </a:fld>
            <a:endParaRPr lang="en-US"/>
          </a:p>
        </p:txBody>
      </p:sp>
    </p:spTree>
    <p:extLst>
      <p:ext uri="{BB962C8B-B14F-4D97-AF65-F5344CB8AC3E}">
        <p14:creationId xmlns:p14="http://schemas.microsoft.com/office/powerpoint/2010/main" val="24056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1587-C70B-446C-86AD-9114BE43AC9C}"/>
              </a:ext>
            </a:extLst>
          </p:cNvPr>
          <p:cNvSpPr>
            <a:spLocks noGrp="1"/>
          </p:cNvSpPr>
          <p:nvPr>
            <p:ph type="title"/>
          </p:nvPr>
        </p:nvSpPr>
        <p:spPr/>
        <p:txBody>
          <a:bodyPr>
            <a:normAutofit/>
          </a:bodyPr>
          <a:lstStyle/>
          <a:p>
            <a:r>
              <a:rPr lang="en-US" dirty="0"/>
              <a:t>Which house has lead-based paint?</a:t>
            </a:r>
          </a:p>
        </p:txBody>
      </p:sp>
      <p:pic>
        <p:nvPicPr>
          <p:cNvPr id="7" name="Content Placeholder 6" descr="A two-story house with a front porch that has&#10;&#10;">
            <a:extLst>
              <a:ext uri="{FF2B5EF4-FFF2-40B4-BE49-F238E27FC236}">
                <a16:creationId xmlns:a16="http://schemas.microsoft.com/office/drawing/2014/main" id="{4AC6F0CE-D0E3-452C-85E2-904C38CDD817}"/>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8650" y="2705894"/>
            <a:ext cx="3886200" cy="2590800"/>
          </a:xfrm>
        </p:spPr>
      </p:pic>
      <p:pic>
        <p:nvPicPr>
          <p:cNvPr id="9" name="Content Placeholder 8" descr="A one-story house with a garage">
            <a:extLst>
              <a:ext uri="{FF2B5EF4-FFF2-40B4-BE49-F238E27FC236}">
                <a16:creationId xmlns:a16="http://schemas.microsoft.com/office/drawing/2014/main" id="{4BF565C6-98BA-4E1D-A857-EC4F442536FD}"/>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29150" y="2705894"/>
            <a:ext cx="3886200" cy="2590800"/>
          </a:xfrm>
        </p:spPr>
      </p:pic>
      <p:pic>
        <p:nvPicPr>
          <p:cNvPr id="11" name="Graphic 10" descr="Checkmark that shows up after second click to indicate it is known that the house on the left has lead because it was analyzed and was found to contain lead.">
            <a:extLst>
              <a:ext uri="{FF2B5EF4-FFF2-40B4-BE49-F238E27FC236}">
                <a16:creationId xmlns:a16="http://schemas.microsoft.com/office/drawing/2014/main" id="{ADD67468-1115-41B3-AAB2-A34C261DAD1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76763" y="2236157"/>
            <a:ext cx="1618206" cy="1618206"/>
          </a:xfrm>
          <a:prstGeom prst="rect">
            <a:avLst/>
          </a:prstGeom>
        </p:spPr>
      </p:pic>
      <p:sp>
        <p:nvSpPr>
          <p:cNvPr id="3" name="Slide Number Placeholder 2">
            <a:extLst>
              <a:ext uri="{FF2B5EF4-FFF2-40B4-BE49-F238E27FC236}">
                <a16:creationId xmlns:a16="http://schemas.microsoft.com/office/drawing/2014/main" id="{32C46D46-94BB-4A0E-AEC2-A1B9B23D9A89}"/>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8</a:t>
            </a:fld>
            <a:endParaRPr lang="en-US" dirty="0"/>
          </a:p>
        </p:txBody>
      </p:sp>
    </p:spTree>
    <p:extLst>
      <p:ext uri="{BB962C8B-B14F-4D97-AF65-F5344CB8AC3E}">
        <p14:creationId xmlns:p14="http://schemas.microsoft.com/office/powerpoint/2010/main" val="28347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E4D8C-E9EB-4646-8A29-131A3D18E7F2}"/>
              </a:ext>
            </a:extLst>
          </p:cNvPr>
          <p:cNvSpPr>
            <a:spLocks noGrp="1"/>
          </p:cNvSpPr>
          <p:nvPr>
            <p:ph type="title"/>
          </p:nvPr>
        </p:nvSpPr>
        <p:spPr/>
        <p:txBody>
          <a:bodyPr/>
          <a:lstStyle/>
          <a:p>
            <a:r>
              <a:rPr lang="en-US" dirty="0"/>
              <a:t>Pre-1978 Homes</a:t>
            </a:r>
          </a:p>
        </p:txBody>
      </p:sp>
      <p:sp>
        <p:nvSpPr>
          <p:cNvPr id="3" name="Content Placeholder 2">
            <a:extLst>
              <a:ext uri="{FF2B5EF4-FFF2-40B4-BE49-F238E27FC236}">
                <a16:creationId xmlns:a16="http://schemas.microsoft.com/office/drawing/2014/main" id="{3AF8BE9B-E3BA-4880-ABCE-C2C28BF9EF1E}"/>
              </a:ext>
            </a:extLst>
          </p:cNvPr>
          <p:cNvSpPr>
            <a:spLocks noGrp="1"/>
          </p:cNvSpPr>
          <p:nvPr>
            <p:ph idx="1"/>
          </p:nvPr>
        </p:nvSpPr>
        <p:spPr>
          <a:xfrm>
            <a:off x="378819" y="1933304"/>
            <a:ext cx="4762501" cy="4812758"/>
          </a:xfrm>
        </p:spPr>
        <p:txBody>
          <a:bodyPr>
            <a:normAutofit/>
          </a:bodyPr>
          <a:lstStyle/>
          <a:p>
            <a:r>
              <a:rPr lang="en-US" dirty="0"/>
              <a:t>“Pre-1978 homes” refers to homes, child care facilities or preschools built before 1978</a:t>
            </a:r>
          </a:p>
          <a:p>
            <a:r>
              <a:rPr lang="en-US" dirty="0"/>
              <a:t>Lead-based paint may be:</a:t>
            </a:r>
          </a:p>
          <a:p>
            <a:pPr lvl="1"/>
            <a:r>
              <a:rPr lang="en-US" dirty="0"/>
              <a:t>On interior or exterior surfaces</a:t>
            </a:r>
          </a:p>
          <a:p>
            <a:pPr lvl="1"/>
            <a:r>
              <a:rPr lang="en-US" dirty="0"/>
              <a:t>Stored and then used years later</a:t>
            </a:r>
          </a:p>
          <a:p>
            <a:pPr marL="457200" lvl="1" indent="0">
              <a:buNone/>
            </a:pPr>
            <a:endParaRPr lang="en-US" dirty="0">
              <a:solidFill>
                <a:srgbClr val="FF0000"/>
              </a:solidFill>
            </a:endParaRPr>
          </a:p>
        </p:txBody>
      </p:sp>
      <p:pic>
        <p:nvPicPr>
          <p:cNvPr id="4" name="Content Placeholder 6">
            <a:extLst>
              <a:ext uri="{FF2B5EF4-FFF2-40B4-BE49-F238E27FC236}">
                <a16:creationId xmlns:a16="http://schemas.microsoft.com/office/drawing/2014/main" id="{9F319FE8-06E3-4C93-AAFE-19378DF504C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1320" y="2863848"/>
            <a:ext cx="3886200" cy="2590800"/>
          </a:xfrm>
          <a:prstGeom prst="rect">
            <a:avLst/>
          </a:prstGeom>
        </p:spPr>
      </p:pic>
      <p:sp>
        <p:nvSpPr>
          <p:cNvPr id="5" name="Slide Number Placeholder 4">
            <a:extLst>
              <a:ext uri="{FF2B5EF4-FFF2-40B4-BE49-F238E27FC236}">
                <a16:creationId xmlns:a16="http://schemas.microsoft.com/office/drawing/2014/main" id="{FD6AEFAB-512A-4F7E-BF26-309B0C7172B8}"/>
              </a:ext>
              <a:ext uri="{C183D7F6-B498-43B3-948B-1728B52AA6E4}">
                <adec:decorative xmlns:adec="http://schemas.microsoft.com/office/drawing/2017/decorative" val="1"/>
              </a:ext>
            </a:extLst>
          </p:cNvPr>
          <p:cNvSpPr>
            <a:spLocks noGrp="1"/>
          </p:cNvSpPr>
          <p:nvPr>
            <p:ph type="sldNum" sz="quarter" idx="12"/>
          </p:nvPr>
        </p:nvSpPr>
        <p:spPr/>
        <p:txBody>
          <a:bodyPr/>
          <a:lstStyle/>
          <a:p>
            <a:fld id="{48006AAD-9E02-44C8-BDCD-ACF5C8330FA5}" type="slidenum">
              <a:rPr lang="en-US" smtClean="0"/>
              <a:t>9</a:t>
            </a:fld>
            <a:endParaRPr lang="en-US" dirty="0"/>
          </a:p>
        </p:txBody>
      </p:sp>
    </p:spTree>
    <p:extLst>
      <p:ext uri="{BB962C8B-B14F-4D97-AF65-F5344CB8AC3E}">
        <p14:creationId xmlns:p14="http://schemas.microsoft.com/office/powerpoint/2010/main" val="938126688"/>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2023-08-01T22:09:13+00:00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tribal lead curriculum</TermName>
          <TermId xmlns="http://schemas.microsoft.com/office/infopath/2007/PartnerControls">5f96c8cd-ad8f-4bd3-b53d-81e6a1385dbc</TermId>
        </TermInfo>
      </Term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2137</Value>
    </TaxCatchAll>
    <lcf76f155ced4ddcb4097134ff3c332f xmlns="9d61d8fb-a99e-4f97-bee3-1c0c42237d3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E555EE6AEA6F4E90DC1EE56A20DF84" ma:contentTypeVersion="19" ma:contentTypeDescription="Create a new document." ma:contentTypeScope="" ma:versionID="8b3903ca8cc2ab29536b7201b9d6b0f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d61d8fb-a99e-4f97-bee3-1c0c42237d32" xmlns:ns6="8208de43-a64f-47b6-af23-f340daf30859" targetNamespace="http://schemas.microsoft.com/office/2006/metadata/properties" ma:root="true" ma:fieldsID="bcd02ee0d1e50fa71a95c671743513a5" ns1:_="" ns2:_="" ns3:_="" ns4:_="" ns5:_="" ns6:_="">
    <xsd:import namespace="http://schemas.microsoft.com/sharepoint/v3"/>
    <xsd:import namespace="4ffa91fb-a0ff-4ac5-b2db-65c790d184a4"/>
    <xsd:import namespace="http://schemas.microsoft.com/sharepoint.v3"/>
    <xsd:import namespace="http://schemas.microsoft.com/sharepoint/v3/fields"/>
    <xsd:import namespace="9d61d8fb-a99e-4f97-bee3-1c0c42237d32"/>
    <xsd:import namespace="8208de43-a64f-47b6-af23-f340daf3085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5:MediaLengthInSeconds" minOccurs="0"/>
                <xsd:element ref="ns5:MediaServiceLocation" minOccurs="0"/>
                <xsd:element ref="ns1:_ip_UnifiedCompliancePolicyProperties" minOccurs="0"/>
                <xsd:element ref="ns1:_ip_UnifiedCompliancePolicyUIAction"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eea9a90-c9c7-4cb4-b15a-d2a3718b7468}" ma:internalName="TaxCatchAllLabel" ma:readOnly="true" ma:showField="CatchAllDataLabel" ma:web="8208de43-a64f-47b6-af23-f340daf3085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eea9a90-c9c7-4cb4-b15a-d2a3718b7468}" ma:internalName="TaxCatchAll" ma:showField="CatchAllData" ma:web="8208de43-a64f-47b6-af23-f340daf308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61d8fb-a99e-4f97-bee3-1c0c42237d32"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8de43-a64f-47b6-af23-f340daf3085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3A658F45-2822-451F-A717-F5A0356D174D}">
  <ds:schemaRefs>
    <ds:schemaRef ds:uri="http://schemas.microsoft.com/office/2006/metadata/properties"/>
    <ds:schemaRef ds:uri="http://schemas.microsoft.com/office/infopath/2007/PartnerControls"/>
    <ds:schemaRef ds:uri="4ffa91fb-a0ff-4ac5-b2db-65c790d184a4"/>
    <ds:schemaRef ds:uri="http://schemas.microsoft.com/sharepoint/v3"/>
    <ds:schemaRef ds:uri="http://schemas.microsoft.com/sharepoint/v3/fields"/>
    <ds:schemaRef ds:uri="fc30a4c0-66b0-4141-bbcd-7181d157387c"/>
    <ds:schemaRef ds:uri="http://schemas.microsoft.com/sharepoint.v3"/>
    <ds:schemaRef ds:uri="9d61d8fb-a99e-4f97-bee3-1c0c42237d32"/>
  </ds:schemaRefs>
</ds:datastoreItem>
</file>

<file path=customXml/itemProps2.xml><?xml version="1.0" encoding="utf-8"?>
<ds:datastoreItem xmlns:ds="http://schemas.openxmlformats.org/officeDocument/2006/customXml" ds:itemID="{B9F27111-55A4-4C54-977C-4FEF4467CF6C}">
  <ds:schemaRefs>
    <ds:schemaRef ds:uri="http://schemas.microsoft.com/sharepoint/v3/contenttype/forms"/>
  </ds:schemaRefs>
</ds:datastoreItem>
</file>

<file path=customXml/itemProps3.xml><?xml version="1.0" encoding="utf-8"?>
<ds:datastoreItem xmlns:ds="http://schemas.openxmlformats.org/officeDocument/2006/customXml" ds:itemID="{F6060725-A92E-4779-801E-7DA27F4E7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9d61d8fb-a99e-4f97-bee3-1c0c42237d32"/>
    <ds:schemaRef ds:uri="8208de43-a64f-47b6-af23-f340daf30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212A16-9124-4446-B8A5-C1970B5E5FF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5909</Words>
  <Application>Microsoft Office PowerPoint</Application>
  <PresentationFormat>On-screen Show (4:3)</PresentationFormat>
  <Paragraphs>429</Paragraphs>
  <Slides>38</Slides>
  <Notes>37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Symbol</vt:lpstr>
      <vt:lpstr>Office Theme</vt:lpstr>
      <vt:lpstr>Module 4:  Hiring Certified Lead Professionals</vt:lpstr>
      <vt:lpstr>Outline</vt:lpstr>
      <vt:lpstr>Outcomes</vt:lpstr>
      <vt:lpstr>Lead-Based Paint</vt:lpstr>
      <vt:lpstr>Has anyone ever heard that you should hire a certified lead professional to do work on your home? </vt:lpstr>
      <vt:lpstr>When should we hire certified lead professionals?</vt:lpstr>
      <vt:lpstr>How can you tell if your home has lead-based paint and you might need to hire a certified lead professional?</vt:lpstr>
      <vt:lpstr>Which house has lead-based paint?</vt:lpstr>
      <vt:lpstr>Pre-1978 Homes</vt:lpstr>
      <vt:lpstr>Lead-Based Paint</vt:lpstr>
      <vt:lpstr>If painted surfaces are deteriorating and you are concerned that they may contain lead-based paint, what would be the first step to take to reduce potential exposure to lead in your home? </vt:lpstr>
      <vt:lpstr>Deteriorating Lead-Based Paint</vt:lpstr>
      <vt:lpstr>Lead-Based Paint Hazards</vt:lpstr>
      <vt:lpstr>Lead-Based Paint Hazards</vt:lpstr>
      <vt:lpstr>Painted Surfaces</vt:lpstr>
      <vt:lpstr>Has anyone had their home tested for lead-based paint?</vt:lpstr>
      <vt:lpstr>Testing Your Home</vt:lpstr>
      <vt:lpstr>Lead-Based Paint Inspection</vt:lpstr>
      <vt:lpstr>Lead-Based Paint Risk Assessment</vt:lpstr>
      <vt:lpstr>Lead Abatement</vt:lpstr>
      <vt:lpstr>Lead Abatement</vt:lpstr>
      <vt:lpstr>Lead-Based Paint Programs</vt:lpstr>
      <vt:lpstr>Lead Abatement Lead-Safe Work Practices</vt:lpstr>
      <vt:lpstr>Renovation, Repair and Painting (RRP) Rule</vt:lpstr>
      <vt:lpstr>Renovation, Repair and Painting (RRP) Projects</vt:lpstr>
      <vt:lpstr>RRP Rule Requirements</vt:lpstr>
      <vt:lpstr>Prepare for RRP Projects</vt:lpstr>
      <vt:lpstr>RRP Programs</vt:lpstr>
      <vt:lpstr>EPA’s Lead-Safe Certified Firm Logo</vt:lpstr>
      <vt:lpstr>Understanding Lead Terms</vt:lpstr>
      <vt:lpstr>Understanding Lead Terms</vt:lpstr>
      <vt:lpstr>Lead Abatement Activities Versus RRP Projects</vt:lpstr>
      <vt:lpstr>Review</vt:lpstr>
      <vt:lpstr>What are lead-based paint activities?</vt:lpstr>
      <vt:lpstr>What are lead abatement activities?</vt:lpstr>
      <vt:lpstr>What are RRP projects?</vt:lpstr>
      <vt:lpstr>National Lead Information Center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Hiring Certified Lead Professionals Presentation Slides</dc:title>
  <dc:creator/>
  <cp:keywords>tribal lead curriculum</cp:keywords>
  <cp:lastModifiedBy/>
  <cp:revision>1</cp:revision>
  <dcterms:created xsi:type="dcterms:W3CDTF">2020-10-08T16:19:08Z</dcterms:created>
  <dcterms:modified xsi:type="dcterms:W3CDTF">2025-02-07T18:48:38Z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0x0101003A3D7A658C931A409191BD1BEBD4DAE7</vt:lpwstr>
  </property>
  <property fmtid="{D5CDD505-2E9C-101B-9397-08002B2CF9AE}" pid="3" name="TaxKeyword">
    <vt:lpwstr>2137;#tribal lead curriculum|5f96c8cd-ad8f-4bd3-b53d-81e6a1385dbc</vt:lpwstr>
  </property>
  <property fmtid="{D5CDD505-2E9C-101B-9397-08002B2CF9AE}" pid="4" name="Document Type">
    <vt:lpwstr/>
  </property>
  <property fmtid="{D5CDD505-2E9C-101B-9397-08002B2CF9AE}" pid="5" name="MediaServiceImageTags">
    <vt:lpwstr/>
  </property>
  <property fmtid="{D5CDD505-2E9C-101B-9397-08002B2CF9AE}" pid="6" name="e3f09c3df709400db2417a7161762d62">
    <vt:lpwstr/>
  </property>
  <property fmtid="{D5CDD505-2E9C-101B-9397-08002B2CF9AE}" pid="7" name="EPA_x0020_Subject">
    <vt:lpwstr/>
  </property>
  <property fmtid="{D5CDD505-2E9C-101B-9397-08002B2CF9AE}" pid="8" name="EPA Subject">
    <vt:lpwstr/>
  </property>
</Properties>
</file>